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
      <p:font typeface="Old Standard TT"/>
      <p:regular r:id="rId46"/>
      <p:bold r:id="rId47"/>
      <p: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46" Type="http://schemas.openxmlformats.org/officeDocument/2006/relationships/font" Target="fonts/OldStandardTT-regular.fntdata"/><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ldStandardTT-italic.fntdata"/><Relationship Id="rId25" Type="http://schemas.openxmlformats.org/officeDocument/2006/relationships/slide" Target="slides/slide20.xml"/><Relationship Id="rId47" Type="http://schemas.openxmlformats.org/officeDocument/2006/relationships/font" Target="fonts/OldStandardTT-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figure/Collaborative-filtering-techniques_fig2_340828169"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a:t>
            </a:r>
            <a:endParaRPr/>
          </a:p>
          <a:p>
            <a:pPr indent="0" lvl="0" marL="0" rtl="0" algn="l">
              <a:spcBef>
                <a:spcPts val="0"/>
              </a:spcBef>
              <a:spcAft>
                <a:spcPts val="0"/>
              </a:spcAft>
              <a:buNone/>
            </a:pPr>
            <a:r>
              <a:rPr lang="en"/>
              <a:t>Our presentation is on Singular Value Decomposition used in Recommendation Systems</a:t>
            </a:r>
            <a:endParaRPr/>
          </a:p>
          <a:p>
            <a:pPr indent="0" lvl="0" marL="0" rtl="0" algn="l">
              <a:spcBef>
                <a:spcPts val="0"/>
              </a:spcBef>
              <a:spcAft>
                <a:spcPts val="0"/>
              </a:spcAft>
              <a:buNone/>
            </a:pPr>
            <a:r>
              <a:rPr lang="en"/>
              <a:t>Before we get started, we’ll give some </a:t>
            </a:r>
            <a:r>
              <a:rPr lang="en"/>
              <a:t>brief</a:t>
            </a:r>
            <a:r>
              <a:rPr lang="en"/>
              <a:t> introductions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Name, pronouns, year, major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ca17013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ca17013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i="1">
              <a:solidFill>
                <a:schemeClr val="dk1"/>
              </a:solidFill>
            </a:endParaRPr>
          </a:p>
          <a:p>
            <a:pPr indent="0" lvl="0" marL="0" rtl="0" algn="l">
              <a:spcBef>
                <a:spcPts val="0"/>
              </a:spcBef>
              <a:spcAft>
                <a:spcPts val="0"/>
              </a:spcAft>
              <a:buNone/>
            </a:pPr>
            <a:r>
              <a:rPr lang="en">
                <a:solidFill>
                  <a:schemeClr val="dk1"/>
                </a:solidFill>
              </a:rPr>
              <a:t>So we have the singular values and right singular vectors… </a:t>
            </a:r>
            <a:r>
              <a:rPr b="1" lang="en">
                <a:solidFill>
                  <a:schemeClr val="dk1"/>
                </a:solidFill>
              </a:rPr>
              <a:t>now what do we do?</a:t>
            </a:r>
            <a:r>
              <a:rPr lang="en">
                <a:solidFill>
                  <a:schemeClr val="dk1"/>
                </a:solidFill>
              </a:rPr>
              <a:t> </a:t>
            </a:r>
            <a:r>
              <a:rPr b="1" i="1" lang="en">
                <a:solidFill>
                  <a:schemeClr val="dk1"/>
                </a:solidFill>
              </a:rPr>
              <a:t>Ask Class</a:t>
            </a:r>
            <a:endParaRPr b="1" i="1">
              <a:solidFill>
                <a:schemeClr val="dk1"/>
              </a:solidFill>
            </a:endParaRPr>
          </a:p>
          <a:p>
            <a:pPr indent="0" lvl="0" marL="0" rtl="0" algn="l">
              <a:spcBef>
                <a:spcPts val="0"/>
              </a:spcBef>
              <a:spcAft>
                <a:spcPts val="0"/>
              </a:spcAft>
              <a:buNone/>
            </a:pPr>
            <a:r>
              <a:t/>
            </a:r>
            <a:endParaRPr b="1" i="1">
              <a:solidFill>
                <a:schemeClr val="dk1"/>
              </a:solidFill>
            </a:endParaRPr>
          </a:p>
          <a:p>
            <a:pPr indent="0" lvl="0" marL="0" rtl="0" algn="l">
              <a:spcBef>
                <a:spcPts val="0"/>
              </a:spcBef>
              <a:spcAft>
                <a:spcPts val="0"/>
              </a:spcAft>
              <a:buNone/>
            </a:pPr>
            <a:r>
              <a:t/>
            </a:r>
            <a:endParaRPr u="sng">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Now, we can find the left singular vectors (U). Each vector, using the formula:</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U</a:t>
            </a:r>
            <a:r>
              <a:rPr baseline="-25000" lang="en">
                <a:solidFill>
                  <a:schemeClr val="dk1"/>
                </a:solidFill>
              </a:rPr>
              <a:t>i</a:t>
            </a:r>
            <a:r>
              <a:rPr lang="en">
                <a:solidFill>
                  <a:schemeClr val="dk1"/>
                </a:solidFill>
              </a:rPr>
              <a:t>  =  1 / σ</a:t>
            </a:r>
            <a:r>
              <a:rPr baseline="-25000" lang="en">
                <a:solidFill>
                  <a:schemeClr val="dk1"/>
                </a:solidFill>
              </a:rPr>
              <a:t>i</a:t>
            </a:r>
            <a:r>
              <a:rPr lang="en">
                <a:solidFill>
                  <a:schemeClr val="dk1"/>
                </a:solidFill>
              </a:rPr>
              <a:t>(AV</a:t>
            </a:r>
            <a:r>
              <a:rPr baseline="-25000" lang="en">
                <a:solidFill>
                  <a:schemeClr val="dk1"/>
                </a:solidFill>
              </a:rPr>
              <a:t>i</a:t>
            </a:r>
            <a:r>
              <a:rPr lang="en">
                <a:solidFill>
                  <a:schemeClr val="dk1"/>
                </a:solidFill>
              </a:rPr>
              <a: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To find the first left singular value = [1 / 1st singular value] * original matrix * 1st singular vector right singular vector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e8231bcf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e8231bcf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Aiyana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u="sng">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Now, we can find the left singular vectors (U). Each vector, using the formula:</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U</a:t>
            </a:r>
            <a:r>
              <a:rPr baseline="-25000" lang="en">
                <a:solidFill>
                  <a:schemeClr val="dk1"/>
                </a:solidFill>
              </a:rPr>
              <a:t>i</a:t>
            </a:r>
            <a:r>
              <a:rPr lang="en">
                <a:solidFill>
                  <a:schemeClr val="dk1"/>
                </a:solidFill>
              </a:rPr>
              <a:t>  =  1 / σ</a:t>
            </a:r>
            <a:r>
              <a:rPr baseline="-25000" lang="en">
                <a:solidFill>
                  <a:schemeClr val="dk1"/>
                </a:solidFill>
              </a:rPr>
              <a:t>i</a:t>
            </a:r>
            <a:r>
              <a:rPr lang="en">
                <a:solidFill>
                  <a:schemeClr val="dk1"/>
                </a:solidFill>
              </a:rPr>
              <a:t>(AV</a:t>
            </a:r>
            <a:r>
              <a:rPr baseline="-25000" lang="en">
                <a:solidFill>
                  <a:schemeClr val="dk1"/>
                </a:solidFill>
              </a:rPr>
              <a:t>i</a:t>
            </a:r>
            <a:r>
              <a:rPr lang="en">
                <a:solidFill>
                  <a:schemeClr val="dk1"/>
                </a:solidFill>
              </a:rPr>
              <a: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To find the first left singular value = [1 / 1st singular value] * original matrix * 1st singular vector right singular vector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e8231bcf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e8231bcf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Aiyana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Putting it all together!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ca17c65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ca17c65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cb7794d6d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cb7794d6d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400">
                <a:solidFill>
                  <a:schemeClr val="dk1"/>
                </a:solidFill>
                <a:latin typeface="Old Standard TT"/>
                <a:ea typeface="Old Standard TT"/>
                <a:cs typeface="Old Standard TT"/>
                <a:sym typeface="Old Standard TT"/>
              </a:rPr>
              <a:t>Hriday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c1e22673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c1e22673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Hriday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9c1d0923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9c1d0923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e8231bcf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e8231bcf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Old Standard TT"/>
                <a:ea typeface="Old Standard TT"/>
                <a:cs typeface="Old Standard TT"/>
                <a:sym typeface="Old Standard TT"/>
              </a:rPr>
              <a:t>Addie</a:t>
            </a:r>
            <a:endParaRPr sz="1400">
              <a:solidFill>
                <a:schemeClr val="dk1"/>
              </a:solidFill>
              <a:latin typeface="Old Standard TT"/>
              <a:ea typeface="Old Standard TT"/>
              <a:cs typeface="Old Standard TT"/>
              <a:sym typeface="Old Standard TT"/>
            </a:endParaRPr>
          </a:p>
          <a:p>
            <a:pPr indent="0" lvl="0" marL="0" rtl="0" algn="l">
              <a:lnSpc>
                <a:spcPct val="115000"/>
              </a:lnSpc>
              <a:spcBef>
                <a:spcPts val="1600"/>
              </a:spcBef>
              <a:spcAft>
                <a:spcPts val="0"/>
              </a:spcAft>
              <a:buNone/>
            </a:pPr>
            <a:r>
              <a:rPr lang="en" sz="1400">
                <a:solidFill>
                  <a:schemeClr val="dk1"/>
                </a:solidFill>
                <a:latin typeface="Old Standard TT"/>
                <a:ea typeface="Old Standard TT"/>
                <a:cs typeface="Old Standard TT"/>
                <a:sym typeface="Old Standard TT"/>
              </a:rPr>
              <a:t>When there’s too much noise within a dataset, makes computation easier, less intensive, less expensive. </a:t>
            </a:r>
            <a:endParaRPr sz="1400">
              <a:solidFill>
                <a:schemeClr val="dk1"/>
              </a:solidFill>
              <a:latin typeface="Old Standard TT"/>
              <a:ea typeface="Old Standard TT"/>
              <a:cs typeface="Old Standard TT"/>
              <a:sym typeface="Old Standard TT"/>
            </a:endParaRPr>
          </a:p>
          <a:p>
            <a:pPr indent="0" lvl="0" marL="0" rtl="0" algn="l">
              <a:lnSpc>
                <a:spcPct val="115000"/>
              </a:lnSpc>
              <a:spcBef>
                <a:spcPts val="1600"/>
              </a:spcBef>
              <a:spcAft>
                <a:spcPts val="0"/>
              </a:spcAft>
              <a:buNone/>
            </a:pPr>
            <a:r>
              <a:rPr lang="en" sz="1400">
                <a:solidFill>
                  <a:schemeClr val="dk1"/>
                </a:solidFill>
                <a:latin typeface="Old Standard TT"/>
                <a:ea typeface="Old Standard TT"/>
                <a:cs typeface="Old Standard TT"/>
                <a:sym typeface="Old Standard TT"/>
              </a:rPr>
              <a:t>In this plot, you can see that after k=2, there is not much difference </a:t>
            </a:r>
            <a:r>
              <a:rPr lang="en" sz="1400">
                <a:solidFill>
                  <a:schemeClr val="dk1"/>
                </a:solidFill>
                <a:latin typeface="Old Standard TT"/>
                <a:ea typeface="Old Standard TT"/>
                <a:cs typeface="Old Standard TT"/>
                <a:sym typeface="Old Standard TT"/>
              </a:rPr>
              <a:t>between</a:t>
            </a:r>
            <a:r>
              <a:rPr lang="en" sz="1400">
                <a:solidFill>
                  <a:schemeClr val="dk1"/>
                </a:solidFill>
                <a:latin typeface="Old Standard TT"/>
                <a:ea typeface="Old Standard TT"/>
                <a:cs typeface="Old Standard TT"/>
                <a:sym typeface="Old Standard TT"/>
              </a:rPr>
              <a:t> values, so we chose to dimensionally reduce to k = 2.</a:t>
            </a:r>
            <a:endParaRPr sz="1400">
              <a:solidFill>
                <a:schemeClr val="dk1"/>
              </a:solidFill>
              <a:latin typeface="Old Standard TT"/>
              <a:ea typeface="Old Standard TT"/>
              <a:cs typeface="Old Standard TT"/>
              <a:sym typeface="Old Standard TT"/>
            </a:endParaRPr>
          </a:p>
          <a:p>
            <a:pPr indent="0" lvl="0" marL="0" rtl="0" algn="l">
              <a:lnSpc>
                <a:spcPct val="115000"/>
              </a:lnSpc>
              <a:spcBef>
                <a:spcPts val="1600"/>
              </a:spcBef>
              <a:spcAft>
                <a:spcPts val="0"/>
              </a:spcAft>
              <a:buNone/>
            </a:pPr>
            <a:r>
              <a:t/>
            </a:r>
            <a:endParaRPr sz="1400">
              <a:solidFill>
                <a:schemeClr val="dk1"/>
              </a:solidFill>
              <a:latin typeface="Old Standard TT"/>
              <a:ea typeface="Old Standard TT"/>
              <a:cs typeface="Old Standard TT"/>
              <a:sym typeface="Old Standard TT"/>
            </a:endParaRPr>
          </a:p>
          <a:p>
            <a:pPr indent="0" lvl="0" marL="0" rtl="0" algn="l">
              <a:lnSpc>
                <a:spcPct val="115000"/>
              </a:lnSpc>
              <a:spcBef>
                <a:spcPts val="1600"/>
              </a:spcBef>
              <a:spcAft>
                <a:spcPts val="1600"/>
              </a:spcAft>
              <a:buNone/>
            </a:pPr>
            <a:r>
              <a:t/>
            </a:r>
            <a:endParaRPr sz="1400">
              <a:solidFill>
                <a:schemeClr val="dk1"/>
              </a:solidFill>
              <a:latin typeface="Old Standard TT"/>
              <a:ea typeface="Old Standard TT"/>
              <a:cs typeface="Old Standard TT"/>
              <a:sym typeface="Old Standard T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c1e2267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c1e2267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Essentially, all of the values that are not boxed would not be included in the computation</a:t>
            </a:r>
            <a:endParaRPr/>
          </a:p>
          <a:p>
            <a:pPr indent="0" lvl="0" marL="0" rtl="0" algn="l">
              <a:spcBef>
                <a:spcPts val="0"/>
              </a:spcBef>
              <a:spcAft>
                <a:spcPts val="0"/>
              </a:spcAft>
              <a:buNone/>
            </a:pPr>
            <a:r>
              <a:rPr lang="en"/>
              <a:t>Helps filter out insignificant factors in the data.</a:t>
            </a:r>
            <a:endParaRPr/>
          </a:p>
          <a:p>
            <a:pPr indent="0" lvl="0" marL="0" rtl="0" algn="l">
              <a:spcBef>
                <a:spcPts val="0"/>
              </a:spcBef>
              <a:spcAft>
                <a:spcPts val="0"/>
              </a:spcAft>
              <a:buNone/>
            </a:pPr>
            <a:r>
              <a:rPr lang="en"/>
              <a:t>Improves generalization of patterns in the data to give better recommendations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Overall, dimensionality reduction in SVD enhances the effectiveness, efficiency, and interpretability of recommender systems by capturing the essential structure of the user-item interaction data in a lower-dimensional space.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c9211a99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c9211a9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9c1d0923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9c1d0923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here uses Tiktok?</a:t>
            </a:r>
            <a:endParaRPr/>
          </a:p>
          <a:p>
            <a:pPr indent="0" lvl="0" marL="0" rtl="0" algn="l">
              <a:spcBef>
                <a:spcPts val="0"/>
              </a:spcBef>
              <a:spcAft>
                <a:spcPts val="0"/>
              </a:spcAft>
              <a:buNone/>
            </a:pPr>
            <a:r>
              <a:rPr lang="en"/>
              <a:t>How about Youtube, or Instagram? </a:t>
            </a:r>
            <a:endParaRPr/>
          </a:p>
          <a:p>
            <a:pPr indent="0" lvl="0" marL="0" rtl="0" algn="l">
              <a:spcBef>
                <a:spcPts val="0"/>
              </a:spcBef>
              <a:spcAft>
                <a:spcPts val="0"/>
              </a:spcAft>
              <a:buNone/>
            </a:pPr>
            <a:r>
              <a:rPr lang="en"/>
              <a:t>Amazon?</a:t>
            </a:r>
            <a:endParaRPr/>
          </a:p>
          <a:p>
            <a:pPr indent="0" lvl="0" marL="0" rtl="0" algn="l">
              <a:spcBef>
                <a:spcPts val="0"/>
              </a:spcBef>
              <a:spcAft>
                <a:spcPts val="0"/>
              </a:spcAft>
              <a:buNone/>
            </a:pPr>
            <a:r>
              <a:rPr lang="en"/>
              <a:t>Who goes on at least one of these apps everyday?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Recommender systems are everywhere!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All of these platforms are </a:t>
            </a:r>
            <a:r>
              <a:rPr lang="en"/>
              <a:t>focused</a:t>
            </a:r>
            <a:r>
              <a:rPr lang="en"/>
              <a:t> on providing content or products catered to your preferences. Each time you like an instagram post, watch a youtube video, or do some online shopping…</a:t>
            </a:r>
            <a:endParaRPr/>
          </a:p>
          <a:p>
            <a:pPr indent="0" lvl="0" marL="0" rtl="0" algn="l">
              <a:spcBef>
                <a:spcPts val="0"/>
              </a:spcBef>
              <a:spcAft>
                <a:spcPts val="0"/>
              </a:spcAft>
              <a:buNone/>
            </a:pPr>
            <a:r>
              <a:rPr lang="en"/>
              <a:t>these apps keep track of your data</a:t>
            </a:r>
            <a:r>
              <a:rPr lang="en"/>
              <a:t>, </a:t>
            </a:r>
            <a:r>
              <a:rPr lang="en"/>
              <a:t>collecting and comparing it to all of their other users to find similarities and recommend content you might like. </a:t>
            </a:r>
            <a:endParaRPr/>
          </a:p>
          <a:p>
            <a:pPr indent="0" lvl="0" marL="0" rtl="0" algn="l">
              <a:spcBef>
                <a:spcPts val="0"/>
              </a:spcBef>
              <a:spcAft>
                <a:spcPts val="0"/>
              </a:spcAft>
              <a:buNone/>
            </a:pPr>
            <a:r>
              <a:rPr lang="en"/>
              <a:t>Today we will talk about SVD is used recommender systems for </a:t>
            </a:r>
            <a:r>
              <a:rPr lang="en"/>
              <a:t>streaming</a:t>
            </a:r>
            <a:r>
              <a:rPr lang="en"/>
              <a:t> services, like Netflix. </a:t>
            </a:r>
            <a:endParaRPr/>
          </a:p>
          <a:p>
            <a:pPr indent="0" lvl="0" marL="0" rtl="0" algn="l">
              <a:spcBef>
                <a:spcPts val="0"/>
              </a:spcBef>
              <a:spcAft>
                <a:spcPts val="0"/>
              </a:spcAft>
              <a:buNone/>
            </a:pPr>
            <a:r>
              <a:rPr lang="en"/>
              <a:t>With hundreds of users and movie offerings, how does Netflix decide what to put in your top 10?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8a7be745e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8a7be745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a:p>
            <a:pPr indent="0" lvl="0" marL="0" rtl="0" algn="l">
              <a:spcBef>
                <a:spcPts val="0"/>
              </a:spcBef>
              <a:spcAft>
                <a:spcPts val="0"/>
              </a:spcAft>
              <a:buNone/>
            </a:pPr>
            <a:r>
              <a:rPr lang="en"/>
              <a:t>Our next steps are user and item based similarity </a:t>
            </a:r>
            <a:endParaRPr/>
          </a:p>
          <a:p>
            <a:pPr indent="0" lvl="0" marL="0" rtl="0" algn="l">
              <a:spcBef>
                <a:spcPts val="0"/>
              </a:spcBef>
              <a:spcAft>
                <a:spcPts val="0"/>
              </a:spcAft>
              <a:buNone/>
            </a:pPr>
            <a:r>
              <a:rPr lang="en"/>
              <a:t>User based similarity looks at how users similar to User X have rated item Y, and then make </a:t>
            </a:r>
            <a:r>
              <a:rPr lang="en"/>
              <a:t>assumptions</a:t>
            </a:r>
            <a:r>
              <a:rPr lang="en"/>
              <a:t> on how User X will rate an item Y based on the users </a:t>
            </a:r>
            <a:r>
              <a:rPr lang="en"/>
              <a:t>most</a:t>
            </a:r>
            <a:r>
              <a:rPr lang="en"/>
              <a:t> similar to user X</a:t>
            </a:r>
            <a:endParaRPr/>
          </a:p>
          <a:p>
            <a:pPr indent="0" lvl="0" marL="0" rtl="0" algn="l">
              <a:spcBef>
                <a:spcPts val="0"/>
              </a:spcBef>
              <a:spcAft>
                <a:spcPts val="0"/>
              </a:spcAft>
              <a:buNone/>
            </a:pPr>
            <a:r>
              <a:rPr lang="en"/>
              <a:t>This information is stored in the U</a:t>
            </a:r>
            <a:r>
              <a:rPr baseline="-25000" lang="en"/>
              <a:t>k</a:t>
            </a:r>
            <a:r>
              <a:rPr lang="en"/>
              <a:t> matrix where each row represents a user. </a:t>
            </a:r>
            <a:endParaRPr/>
          </a:p>
          <a:p>
            <a:pPr indent="0" lvl="0" marL="0" rtl="0" algn="l">
              <a:spcBef>
                <a:spcPts val="0"/>
              </a:spcBef>
              <a:spcAft>
                <a:spcPts val="0"/>
              </a:spcAft>
              <a:buNone/>
            </a:pPr>
            <a:r>
              <a:rPr lang="en"/>
              <a:t>The rows of the matrix are then compared to each other to determine how similar </a:t>
            </a:r>
            <a:r>
              <a:rPr lang="en"/>
              <a:t>two users are to each other.</a:t>
            </a:r>
            <a:endParaRPr/>
          </a:p>
          <a:p>
            <a:pPr indent="0" lvl="0" marL="0" rtl="0" algn="l">
              <a:spcBef>
                <a:spcPts val="0"/>
              </a:spcBef>
              <a:spcAft>
                <a:spcPts val="0"/>
              </a:spcAft>
              <a:buNone/>
            </a:pPr>
            <a:r>
              <a:rPr lang="en"/>
              <a:t>The techniques used to compare users: cosine-based similarity and euclidean distances in k-dimensional space.</a:t>
            </a:r>
            <a:endParaRPr/>
          </a:p>
          <a:p>
            <a:pPr indent="0" lvl="0" marL="0" rtl="0" algn="l">
              <a:spcBef>
                <a:spcPts val="0"/>
              </a:spcBef>
              <a:spcAft>
                <a:spcPts val="0"/>
              </a:spcAft>
              <a:buNone/>
            </a:pPr>
            <a:r>
              <a:rPr lang="en"/>
              <a:t>So suppose a and b are two users.</a:t>
            </a:r>
            <a:endParaRPr/>
          </a:p>
          <a:p>
            <a:pPr indent="0" lvl="0" marL="0" rtl="0" algn="l">
              <a:spcBef>
                <a:spcPts val="0"/>
              </a:spcBef>
              <a:spcAft>
                <a:spcPts val="0"/>
              </a:spcAft>
              <a:buNone/>
            </a:pPr>
            <a:r>
              <a:rPr lang="en"/>
              <a:t>Formula on board, written different when we learned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Item based similarity is very similar</a:t>
            </a:r>
            <a:endParaRPr/>
          </a:p>
          <a:p>
            <a:pPr indent="0" lvl="0" marL="0" rtl="0" algn="l">
              <a:spcBef>
                <a:spcPts val="0"/>
              </a:spcBef>
              <a:spcAft>
                <a:spcPts val="0"/>
              </a:spcAft>
              <a:buNone/>
            </a:pPr>
            <a:r>
              <a:rPr lang="en"/>
              <a:t>It looks at all the items rated by user x, to make a prediction about how user x will rate item Y using the items most similar to item Y.</a:t>
            </a:r>
            <a:endParaRPr/>
          </a:p>
          <a:p>
            <a:pPr indent="0" lvl="0" marL="0" rtl="0" algn="l">
              <a:spcBef>
                <a:spcPts val="0"/>
              </a:spcBef>
              <a:spcAft>
                <a:spcPts val="0"/>
              </a:spcAft>
              <a:buNone/>
            </a:pPr>
            <a:r>
              <a:rPr lang="en"/>
              <a:t>Use V</a:t>
            </a:r>
            <a:r>
              <a:rPr baseline="-25000" lang="en"/>
              <a:t>k</a:t>
            </a:r>
            <a:r>
              <a:rPr lang="en"/>
              <a:t> matrix where each row is an item</a:t>
            </a:r>
            <a:endParaRPr/>
          </a:p>
          <a:p>
            <a:pPr indent="0" lvl="0" marL="0" rtl="0" algn="l">
              <a:spcBef>
                <a:spcPts val="0"/>
              </a:spcBef>
              <a:spcAft>
                <a:spcPts val="0"/>
              </a:spcAft>
              <a:buNone/>
            </a:pPr>
            <a:r>
              <a:rPr lang="en"/>
              <a:t>We use the same techniques to measure similarity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c1e2267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c1e2267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problem, we decided to use cosine based similarity of users, and you can see our similarity matrix here</a:t>
            </a:r>
            <a:endParaRPr/>
          </a:p>
          <a:p>
            <a:pPr indent="0" lvl="0" marL="0" rtl="0" algn="l">
              <a:spcBef>
                <a:spcPts val="0"/>
              </a:spcBef>
              <a:spcAft>
                <a:spcPts val="0"/>
              </a:spcAft>
              <a:buNone/>
            </a:pPr>
            <a:r>
              <a:rPr lang="en"/>
              <a:t>This makes sense in context……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c9211a99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c9211a99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c9211a9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c9211a9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Hriday?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c9211a9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c9211a9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c1e22673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c1e22673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a65dacec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ca65dacec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71cf3f5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71cf3f5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e8231bcf6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e8231bcf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a65dacec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a65dacec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c1e226733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c1e226733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d6ac97ee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d6ac97ee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go over what content based filtering is. You have a dataset of items and their features. The similarity of items are calculated on their features, like publisher, author, and genre in articles. Then you are given a user that has read some of these articles. The system finds the most similar items to the ones the user has read and recommends them to the user.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http://datasciencehack.com/blog/2020/02/29/introduction-to-recommendation-engines/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d6ac97ee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d6ac97ee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Addie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Collaborative filtering is becoming a more and more popular method of recommendation, and this what the SVD will be used for. You are given a matrix where the users are the rows, and the items are the columns and the entries are either the user’s rating or a value of whether or not the user interacted with this item. This is called the user-item interaction matrix. In this example, we’ve got movie ratings by users, and -1 is if they haven’t rated it.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You have model based collaborative filtering, where you can train different techniques and networks to create recommendations based on the matrix. This is a black box way of implementing it so you don’t know what the model is doing to create recommendations. Some downsides of model-based filtering is that it can be computationally expensive to train the models and they are hard to update as you would have to retrain the model on any new information.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The memory-based filtering technique is what the SVD will be used for. In user-based recommendation, the similarity between users based on what items they bought are calculated to give recommendations. In item-based recommendation, the similarity between items are calculated based on the users. Item based recommendation can often be more efficient, as items are more st</a:t>
            </a:r>
            <a:r>
              <a:rPr lang="en"/>
              <a:t>atic than users because users can change interests whereas items remain the same, and the number of items grow less rapidly than the number of users, so there are less similarities needed to compute than user-based recommendation.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sz="1200" u="sng">
                <a:solidFill>
                  <a:srgbClr val="AF4345"/>
                </a:solidFill>
                <a:latin typeface="Old Standard TT"/>
                <a:ea typeface="Old Standard TT"/>
                <a:cs typeface="Old Standard TT"/>
                <a:sym typeface="Old Standard TT"/>
                <a:hlinkClick r:id="rId2">
                  <a:extLst>
                    <a:ext uri="{A12FA001-AC4F-418D-AE19-62706E023703}">
                      <ahyp:hlinkClr val="tx"/>
                    </a:ext>
                  </a:extLst>
                </a:hlinkClick>
              </a:rPr>
              <a:t>https://www.researchgate.net/figure/Collaborative-filtering-techniques_fig2_340828169</a:t>
            </a:r>
            <a:endParaRPr sz="12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aab3674f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aab3674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Aiyana</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Singular Value Decomposition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Why? </a:t>
            </a:r>
            <a:r>
              <a:rPr lang="en">
                <a:solidFill>
                  <a:schemeClr val="dk1"/>
                </a:solidFill>
              </a:rPr>
              <a:t>The point of SVD is to break down complex matrices into smaller ones that still capture all of the original value. Our example uses a relatively small matrix so that it’s easier to understand…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real-world companies that use movie recommendation systems, like Netflix for example, have TONS of data on their users and hundreds of movie offerings – so this technique of matrix decomposition and dimension reduction is especially helpful for gaining insight into user preferences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SVD is such a useful tool because it can be used to decompose </a:t>
            </a:r>
            <a:r>
              <a:rPr b="1" lang="en">
                <a:solidFill>
                  <a:schemeClr val="dk1"/>
                </a:solidFill>
              </a:rPr>
              <a:t>all </a:t>
            </a:r>
            <a:r>
              <a:rPr lang="en">
                <a:solidFill>
                  <a:schemeClr val="dk1"/>
                </a:solidFill>
              </a:rPr>
              <a:t>matrices, not just symmetric, square ones.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Definition</a:t>
            </a:r>
            <a:r>
              <a:rPr lang="en">
                <a:solidFill>
                  <a:schemeClr val="dk1"/>
                </a:solidFill>
              </a:rPr>
              <a:t>: Any given matrix A can be decomposed into orthogonal matrices U and V and a pseudo-diagonal matrix Sigma… such that  </a:t>
            </a:r>
            <a:r>
              <a:rPr b="1" lang="en">
                <a:solidFill>
                  <a:schemeClr val="dk1"/>
                </a:solidFill>
              </a:rPr>
              <a:t>A = UΣV</a:t>
            </a:r>
            <a:r>
              <a:rPr b="1" baseline="30000" lang="en">
                <a:solidFill>
                  <a:schemeClr val="dk1"/>
                </a:solidFill>
              </a:rPr>
              <a:t>T</a:t>
            </a:r>
            <a:endParaRPr b="1" baseline="30000">
              <a:solidFill>
                <a:schemeClr val="dk1"/>
              </a:solidFill>
            </a:endParaRPr>
          </a:p>
          <a:p>
            <a:pPr indent="0" lvl="0" marL="0" rtl="0" algn="l">
              <a:spcBef>
                <a:spcPts val="0"/>
              </a:spcBef>
              <a:spcAft>
                <a:spcPts val="0"/>
              </a:spcAft>
              <a:buClr>
                <a:schemeClr val="dk1"/>
              </a:buClr>
              <a:buSzPts val="1100"/>
              <a:buFont typeface="Arial"/>
              <a:buNone/>
            </a:pPr>
            <a:r>
              <a:t/>
            </a:r>
            <a:endParaRPr b="1" baseline="30000">
              <a:solidFill>
                <a:schemeClr val="dk1"/>
              </a:solidFill>
            </a:endParaRPr>
          </a:p>
          <a:p>
            <a:pPr indent="0" lvl="0" marL="0" rtl="0" algn="l">
              <a:spcBef>
                <a:spcPts val="0"/>
              </a:spcBef>
              <a:spcAft>
                <a:spcPts val="0"/>
              </a:spcAft>
              <a:buClr>
                <a:schemeClr val="dk1"/>
              </a:buClr>
              <a:buSzPts val="1100"/>
              <a:buFont typeface="Arial"/>
              <a:buNone/>
            </a:pPr>
            <a:r>
              <a:t/>
            </a:r>
            <a:endParaRPr baseline="30000" sz="1500" u="sng">
              <a:solidFill>
                <a:schemeClr val="dk1"/>
              </a:solidFill>
            </a:endParaRPr>
          </a:p>
          <a:p>
            <a:pPr indent="0" lvl="0" marL="0" rtl="0" algn="l">
              <a:spcBef>
                <a:spcPts val="0"/>
              </a:spcBef>
              <a:spcAft>
                <a:spcPts val="0"/>
              </a:spcAft>
              <a:buClr>
                <a:schemeClr val="dk1"/>
              </a:buClr>
              <a:buSzPts val="1100"/>
              <a:buFont typeface="Arial"/>
              <a:buNone/>
            </a:pPr>
            <a:r>
              <a:rPr baseline="30000" lang="en" sz="1500" u="sng">
                <a:solidFill>
                  <a:schemeClr val="dk1"/>
                </a:solidFill>
              </a:rPr>
              <a:t>POINT AT COLUMNS OF MATRICES </a:t>
            </a:r>
            <a:endParaRPr baseline="30000" sz="1500" u="sng">
              <a:solidFill>
                <a:schemeClr val="dk1"/>
              </a:solidFill>
            </a:endParaRPr>
          </a:p>
          <a:p>
            <a:pPr indent="0" lvl="0" marL="0" rtl="0" algn="l">
              <a:spcBef>
                <a:spcPts val="0"/>
              </a:spcBef>
              <a:spcAft>
                <a:spcPts val="0"/>
              </a:spcAft>
              <a:buClr>
                <a:schemeClr val="dk1"/>
              </a:buClr>
              <a:buSzPts val="1100"/>
              <a:buFont typeface="Arial"/>
              <a:buNone/>
            </a:pPr>
            <a:r>
              <a:rPr b="1" baseline="30000" lang="en" sz="1500">
                <a:solidFill>
                  <a:schemeClr val="dk1"/>
                </a:solidFill>
              </a:rPr>
              <a:t>U = left singular vectors </a:t>
            </a:r>
            <a:endParaRPr b="1" baseline="30000" sz="1500">
              <a:solidFill>
                <a:schemeClr val="dk1"/>
              </a:solidFill>
            </a:endParaRPr>
          </a:p>
          <a:p>
            <a:pPr indent="0" lvl="0" marL="0" rtl="0" algn="l">
              <a:spcBef>
                <a:spcPts val="0"/>
              </a:spcBef>
              <a:spcAft>
                <a:spcPts val="0"/>
              </a:spcAft>
              <a:buClr>
                <a:schemeClr val="dk1"/>
              </a:buClr>
              <a:buSzPts val="1100"/>
              <a:buFont typeface="Arial"/>
              <a:buNone/>
            </a:pPr>
            <a:r>
              <a:rPr b="1" baseline="30000" lang="en" sz="1500">
                <a:solidFill>
                  <a:schemeClr val="dk1"/>
                </a:solidFill>
              </a:rPr>
              <a:t>V = right singular vectors</a:t>
            </a:r>
            <a:endParaRPr b="1" baseline="30000" sz="1500">
              <a:solidFill>
                <a:schemeClr val="dk1"/>
              </a:solidFill>
            </a:endParaRPr>
          </a:p>
          <a:p>
            <a:pPr indent="0" lvl="0" marL="0" rtl="0" algn="l">
              <a:spcBef>
                <a:spcPts val="0"/>
              </a:spcBef>
              <a:spcAft>
                <a:spcPts val="0"/>
              </a:spcAft>
              <a:buNone/>
            </a:pPr>
            <a:r>
              <a:rPr b="1" baseline="30000" lang="en" sz="1500">
                <a:solidFill>
                  <a:schemeClr val="dk1"/>
                </a:solidFill>
              </a:rPr>
              <a:t>Z = singular values </a:t>
            </a:r>
            <a:endParaRPr b="1" baseline="30000" sz="1500">
              <a:solidFill>
                <a:schemeClr val="dk1"/>
              </a:solidFill>
            </a:endParaRPr>
          </a:p>
          <a:p>
            <a:pPr indent="0" lvl="0" marL="0" rtl="0" algn="l">
              <a:spcBef>
                <a:spcPts val="0"/>
              </a:spcBef>
              <a:spcAft>
                <a:spcPts val="0"/>
              </a:spcAft>
              <a:buNone/>
            </a:pPr>
            <a:r>
              <a:t/>
            </a:r>
            <a:endParaRPr baseline="30000" sz="1800">
              <a:solidFill>
                <a:schemeClr val="dk1"/>
              </a:solidFill>
            </a:endParaRPr>
          </a:p>
          <a:p>
            <a:pPr indent="0" lvl="0" marL="0" rtl="0" algn="l">
              <a:spcBef>
                <a:spcPts val="0"/>
              </a:spcBef>
              <a:spcAft>
                <a:spcPts val="0"/>
              </a:spcAft>
              <a:buNone/>
            </a:pPr>
            <a:r>
              <a:t/>
            </a:r>
            <a:endParaRPr baseline="30000" sz="1800">
              <a:solidFill>
                <a:schemeClr val="dk1"/>
              </a:solidFill>
            </a:endParaRPr>
          </a:p>
          <a:p>
            <a:pPr indent="0" lvl="0" marL="0" rtl="0" algn="l">
              <a:spcBef>
                <a:spcPts val="0"/>
              </a:spcBef>
              <a:spcAft>
                <a:spcPts val="0"/>
              </a:spcAft>
              <a:buNone/>
            </a:pPr>
            <a:r>
              <a:rPr baseline="30000" lang="en" sz="1800">
                <a:solidFill>
                  <a:schemeClr val="dk1"/>
                </a:solidFill>
              </a:rPr>
              <a:t>Suppose the rows of A represent the users and the columns of A represent the items.  Then in the orthogonal decomposition, the columns of the matrix U (left singular vectors) form a basis for the user space (all linear combinations of the users) and the columns of the matrix V (right singular vectors) form a basis for the item space.</a:t>
            </a:r>
            <a:endParaRPr baseline="30000"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ca170134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ca170134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let’s go through an example! We have our original Matrix A…</a:t>
            </a:r>
            <a:endParaRPr>
              <a:solidFill>
                <a:schemeClr val="dk1"/>
              </a:solidFill>
            </a:endParaRPr>
          </a:p>
          <a:p>
            <a:pPr indent="0" lvl="0" marL="0" rtl="0" algn="l">
              <a:spcBef>
                <a:spcPts val="0"/>
              </a:spcBef>
              <a:spcAft>
                <a:spcPts val="0"/>
              </a:spcAft>
              <a:buNone/>
            </a:pPr>
            <a:r>
              <a:rPr b="1" lang="en">
                <a:solidFill>
                  <a:schemeClr val="dk1"/>
                </a:solidFill>
              </a:rPr>
              <a:t>What’s the first step? </a:t>
            </a:r>
            <a:r>
              <a:rPr b="1" i="1" lang="en">
                <a:solidFill>
                  <a:schemeClr val="dk1"/>
                </a:solidFill>
              </a:rPr>
              <a:t>Ask Class</a:t>
            </a:r>
            <a:endParaRPr b="1" i="1">
              <a:solidFill>
                <a:schemeClr val="dk1"/>
              </a:solidFill>
            </a:endParaRPr>
          </a:p>
          <a:p>
            <a:pPr indent="0" lvl="0" marL="0" rtl="0" algn="l">
              <a:spcBef>
                <a:spcPts val="0"/>
              </a:spcBef>
              <a:spcAft>
                <a:spcPts val="0"/>
              </a:spcAft>
              <a:buClr>
                <a:schemeClr val="dk1"/>
              </a:buClr>
              <a:buSzPts val="1100"/>
              <a:buFont typeface="Arial"/>
              <a:buNone/>
            </a:pPr>
            <a:r>
              <a:t/>
            </a:r>
            <a:endParaRPr b="1" i="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perform SVD on a matrix, the first step is to find the inner product A</a:t>
            </a:r>
            <a:r>
              <a:rPr b="1" baseline="30000" lang="en">
                <a:solidFill>
                  <a:schemeClr val="dk1"/>
                </a:solidFill>
              </a:rPr>
              <a:t>T</a:t>
            </a:r>
            <a:r>
              <a:rPr lang="en">
                <a:solidFill>
                  <a:schemeClr val="dk1"/>
                </a:solidFill>
              </a:rPr>
              <a:t>A. This will give a symmetric matrix, which is needed for the next step of orthogonal diagonalization. </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Then we need to find the right singular vectors and singular values. To do this orthogonally diagonalize the new matrix from A</a:t>
            </a:r>
            <a:r>
              <a:rPr b="1" baseline="30000" lang="en">
                <a:solidFill>
                  <a:schemeClr val="dk1"/>
                </a:solidFill>
              </a:rPr>
              <a:t>T</a:t>
            </a:r>
            <a:r>
              <a:rPr lang="en">
                <a:solidFill>
                  <a:schemeClr val="dk1"/>
                </a:solidFill>
              </a:rPr>
              <a:t>A. We recall the formula for this decomposition is (PDP</a:t>
            </a:r>
            <a:r>
              <a:rPr b="1" baseline="30000" lang="en">
                <a:solidFill>
                  <a:schemeClr val="dk1"/>
                </a:solidFill>
              </a:rPr>
              <a:t>-1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Find the eigenvalues and eigenvectors </a:t>
            </a:r>
            <a:endParaRPr>
              <a:solidFill>
                <a:schemeClr val="dk1"/>
              </a:solidFill>
            </a:endParaRPr>
          </a:p>
          <a:p>
            <a:pPr indent="0" lvl="0" marL="9144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Where, for a given matrix A,</a:t>
            </a:r>
            <a:r>
              <a:rPr b="1" lang="en">
                <a:solidFill>
                  <a:schemeClr val="dk1"/>
                </a:solidFill>
              </a:rPr>
              <a:t> P = matrix of the unit eigenvectors, and D is a diagonal matrix of the eigenvalues.</a:t>
            </a:r>
            <a:r>
              <a:rPr lang="en">
                <a:solidFill>
                  <a:schemeClr val="dk1"/>
                </a:solidFill>
              </a:rPr>
              <a:t> In SVD, P corresponds to V (the right singular vectors), and D corresponds to sigma, but the singular values are the </a:t>
            </a:r>
            <a:r>
              <a:rPr lang="en" u="sng">
                <a:solidFill>
                  <a:schemeClr val="dk1"/>
                </a:solidFill>
              </a:rPr>
              <a:t>sqrt of the eigenvalues</a:t>
            </a:r>
            <a:endParaRPr u="sng">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Now, we can find the left singular vectors (U). Each vector, using the formula:</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U</a:t>
            </a:r>
            <a:r>
              <a:rPr baseline="-25000" lang="en">
                <a:solidFill>
                  <a:schemeClr val="dk1"/>
                </a:solidFill>
              </a:rPr>
              <a:t>i</a:t>
            </a:r>
            <a:r>
              <a:rPr lang="en">
                <a:solidFill>
                  <a:schemeClr val="dk1"/>
                </a:solidFill>
              </a:rPr>
              <a:t>  =  1 / σ</a:t>
            </a:r>
            <a:r>
              <a:rPr baseline="-25000" lang="en">
                <a:solidFill>
                  <a:schemeClr val="dk1"/>
                </a:solidFill>
              </a:rPr>
              <a:t>i</a:t>
            </a:r>
            <a:r>
              <a:rPr lang="en">
                <a:solidFill>
                  <a:schemeClr val="dk1"/>
                </a:solidFill>
              </a:rPr>
              <a:t>(AV</a:t>
            </a:r>
            <a:r>
              <a:rPr baseline="-25000" lang="en">
                <a:solidFill>
                  <a:schemeClr val="dk1"/>
                </a:solidFill>
              </a:rPr>
              <a:t>i</a:t>
            </a:r>
            <a:r>
              <a:rPr lang="en">
                <a:solidFill>
                  <a:schemeClr val="dk1"/>
                </a:solidFill>
              </a:rPr>
              <a: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To find the first left singular value = [1 / 1st singular value] * original matrix * 1st singular vector right singular vector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af8db1f4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caf8db1f4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Aiyana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 perform SVD on a matrix, the first step is to find the inner product A</a:t>
            </a:r>
            <a:r>
              <a:rPr b="1" baseline="30000" lang="en">
                <a:solidFill>
                  <a:schemeClr val="dk1"/>
                </a:solidFill>
              </a:rPr>
              <a:t>T</a:t>
            </a:r>
            <a:r>
              <a:rPr lang="en">
                <a:solidFill>
                  <a:schemeClr val="dk1"/>
                </a:solidFill>
              </a:rPr>
              <a:t>A. This will give a symmetric matrix, which is needed for the next step of orthogonal diagonalization. Note, PDP-1 = PDPt</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Then we need to find the right singular vectors and singular values. To do this orthogonally diagonalize the new matrix from A</a:t>
            </a:r>
            <a:r>
              <a:rPr b="1" baseline="30000" lang="en">
                <a:solidFill>
                  <a:schemeClr val="dk1"/>
                </a:solidFill>
              </a:rPr>
              <a:t>T</a:t>
            </a:r>
            <a:r>
              <a:rPr lang="en">
                <a:solidFill>
                  <a:schemeClr val="dk1"/>
                </a:solidFill>
              </a:rPr>
              <a:t>A. We recall the formula for this decomposition is </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PDP</a:t>
            </a:r>
            <a:r>
              <a:rPr b="1" baseline="30000" lang="en">
                <a:solidFill>
                  <a:schemeClr val="dk1"/>
                </a:solidFill>
              </a:rPr>
              <a:t>-1</a:t>
            </a:r>
            <a:r>
              <a:rPr b="1" lang="en">
                <a:solidFill>
                  <a:schemeClr val="dk1"/>
                </a:solidFill>
              </a:rPr>
              <a:t> – where D is an orthogonal matrix made of the unit length eigenvectors and D is a diagonal matrix of the eigenvalues.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Find the eigenvalues and eigenvectors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Normalize the eigenvectors to length 1 ( 1 / length of vector → 1/√(x1+x2+xn)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In SVD, P corresponds to V (the right singular vectors), and D corresponds to sigma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the </a:t>
            </a:r>
            <a:r>
              <a:rPr b="1" lang="en">
                <a:solidFill>
                  <a:schemeClr val="dk1"/>
                </a:solidFill>
              </a:rPr>
              <a:t>singular values are the </a:t>
            </a:r>
            <a:r>
              <a:rPr b="1" lang="en" u="sng">
                <a:solidFill>
                  <a:schemeClr val="dk1"/>
                </a:solidFill>
              </a:rPr>
              <a:t>sqrt of the eigenvalues</a:t>
            </a:r>
            <a:endParaRPr b="1" u="sng">
              <a:solidFill>
                <a:schemeClr val="dk1"/>
              </a:solidFill>
            </a:endParaRPr>
          </a:p>
          <a:p>
            <a:pPr indent="0" lvl="0" marL="0" rtl="0" algn="l">
              <a:spcBef>
                <a:spcPts val="0"/>
              </a:spcBef>
              <a:spcAft>
                <a:spcPts val="0"/>
              </a:spcAft>
              <a:buClr>
                <a:schemeClr val="dk1"/>
              </a:buClr>
              <a:buSzPts val="1100"/>
              <a:buFont typeface="Arial"/>
              <a:buNone/>
            </a:pPr>
            <a:r>
              <a:t/>
            </a:r>
            <a:endParaRPr b="1" i="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9.png"/><Relationship Id="rId7"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8.png"/><Relationship Id="rId9" Type="http://schemas.openxmlformats.org/officeDocument/2006/relationships/image" Target="../media/image27.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s://open.metu.edu.tr/handle/11511/19640" TargetMode="External"/><Relationship Id="rId4" Type="http://schemas.openxmlformats.org/officeDocument/2006/relationships/hyperlink" Target="https://www.semanticscholar.org/paper/Enhancing-Recommender-Systems-with-NLP-based-Biased-Xu/ee2557beac701af3649d4fa085dd10cc0800c6ad" TargetMode="External"/><Relationship Id="rId9" Type="http://schemas.openxmlformats.org/officeDocument/2006/relationships/hyperlink" Target="https://realpython.com/build-recommendation-engine-collaborative-filtering/" TargetMode="External"/><Relationship Id="rId5" Type="http://schemas.openxmlformats.org/officeDocument/2006/relationships/hyperlink" Target="https://www.semanticscholar.org/paper/Enhancing-Recommender-Systems-with-NLP-based-Biased-Xu/ee2557beac701af3649d4fa085dd10cc0800c6ad" TargetMode="External"/><Relationship Id="rId6" Type="http://schemas.openxmlformats.org/officeDocument/2006/relationships/hyperlink" Target="https://www.semanticscholar.org/paper/Recommender-systems%3A-a-novel-approach-based-on-Colace-Conte/e63272033129faf21323e6f3062067523832bd9e" TargetMode="External"/><Relationship Id="rId7" Type="http://schemas.openxmlformats.org/officeDocument/2006/relationships/hyperlink" Target="https://jaketae.github.io/study/svd/" TargetMode="External"/><Relationship Id="rId8" Type="http://schemas.openxmlformats.org/officeDocument/2006/relationships/hyperlink" Target="https://towardsdatascience.com/recommender-system-singular-value-decomposition-svd-truncated-svd-97096338f36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SVD in Recommender Systems</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Aiyana Brown, Addie Gage, Sophia Rabbanian, Hriday Raj</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1911600" y="2083050"/>
            <a:ext cx="5320800" cy="97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the next step?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p:nvPr/>
        </p:nvSpPr>
        <p:spPr>
          <a:xfrm>
            <a:off x="2398225" y="3538325"/>
            <a:ext cx="5495700" cy="1350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2" name="Google Shape;182;p23"/>
          <p:cNvSpPr/>
          <p:nvPr/>
        </p:nvSpPr>
        <p:spPr>
          <a:xfrm>
            <a:off x="2398150" y="1867625"/>
            <a:ext cx="5495700" cy="1477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3" name="Google Shape;183;p23"/>
          <p:cNvSpPr/>
          <p:nvPr/>
        </p:nvSpPr>
        <p:spPr>
          <a:xfrm>
            <a:off x="4864025" y="4700"/>
            <a:ext cx="4280100" cy="1350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84" name="Google Shape;184;p23"/>
          <p:cNvSpPr txBox="1"/>
          <p:nvPr>
            <p:ph idx="1" type="body"/>
          </p:nvPr>
        </p:nvSpPr>
        <p:spPr>
          <a:xfrm>
            <a:off x="4920600" y="52125"/>
            <a:ext cx="4223400" cy="830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350"/>
              <a:t>Find A</a:t>
            </a:r>
            <a:r>
              <a:rPr b="1" baseline="30000" lang="en" sz="1350"/>
              <a:t>T</a:t>
            </a:r>
            <a:r>
              <a:rPr lang="en" sz="1350"/>
              <a:t>A &amp; orthogonally diagonalize </a:t>
            </a:r>
            <a:endParaRPr sz="1350"/>
          </a:p>
          <a:p>
            <a:pPr indent="0" lvl="0" marL="0" rtl="0" algn="l">
              <a:lnSpc>
                <a:spcPct val="95000"/>
              </a:lnSpc>
              <a:spcBef>
                <a:spcPts val="0"/>
              </a:spcBef>
              <a:spcAft>
                <a:spcPts val="0"/>
              </a:spcAft>
              <a:buSzPts val="770"/>
              <a:buNone/>
            </a:pPr>
            <a:r>
              <a:rPr b="1" lang="en" sz="1350"/>
              <a:t>V </a:t>
            </a:r>
            <a:r>
              <a:rPr lang="en" sz="1350"/>
              <a:t>= Right singular vectors:</a:t>
            </a:r>
            <a:r>
              <a:rPr b="1" lang="en" sz="1350"/>
              <a:t> unit eigenvectors</a:t>
            </a:r>
            <a:endParaRPr b="1" sz="1350"/>
          </a:p>
          <a:p>
            <a:pPr indent="0" lvl="0" marL="0" rtl="0" algn="l">
              <a:lnSpc>
                <a:spcPct val="95000"/>
              </a:lnSpc>
              <a:spcBef>
                <a:spcPts val="0"/>
              </a:spcBef>
              <a:spcAft>
                <a:spcPts val="0"/>
              </a:spcAft>
              <a:buSzPts val="770"/>
              <a:buNone/>
            </a:pPr>
            <a:r>
              <a:rPr b="1" lang="en" sz="1350"/>
              <a:t>Σ </a:t>
            </a:r>
            <a:r>
              <a:rPr lang="en" sz="1350"/>
              <a:t>= Singular values: </a:t>
            </a:r>
            <a:r>
              <a:rPr b="1" lang="en" sz="1350"/>
              <a:t>√λ </a:t>
            </a:r>
            <a:endParaRPr b="1" sz="1350"/>
          </a:p>
          <a:p>
            <a:pPr indent="0" lvl="0" marL="0" rtl="0" algn="l">
              <a:lnSpc>
                <a:spcPct val="95000"/>
              </a:lnSpc>
              <a:spcBef>
                <a:spcPts val="0"/>
              </a:spcBef>
              <a:spcAft>
                <a:spcPts val="0"/>
              </a:spcAft>
              <a:buSzPts val="770"/>
              <a:buNone/>
            </a:pPr>
            <a:r>
              <a:rPr b="1" lang="en" sz="1350">
                <a:highlight>
                  <a:srgbClr val="FFFF00"/>
                </a:highlight>
              </a:rPr>
              <a:t>Last Step! </a:t>
            </a:r>
            <a:endParaRPr b="1" sz="1350"/>
          </a:p>
        </p:txBody>
      </p:sp>
      <p:sp>
        <p:nvSpPr>
          <p:cNvPr id="185" name="Google Shape;185;p23"/>
          <p:cNvSpPr/>
          <p:nvPr/>
        </p:nvSpPr>
        <p:spPr>
          <a:xfrm>
            <a:off x="311700" y="104325"/>
            <a:ext cx="2838000" cy="716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86" name="Google Shape;186;p23"/>
          <p:cNvSpPr txBox="1"/>
          <p:nvPr>
            <p:ph type="title"/>
          </p:nvPr>
        </p:nvSpPr>
        <p:spPr>
          <a:xfrm>
            <a:off x="495550" y="133875"/>
            <a:ext cx="2654100" cy="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highlight>
                  <a:schemeClr val="lt1"/>
                </a:highlight>
              </a:rPr>
              <a:t>SVD Example</a:t>
            </a:r>
            <a:endParaRPr>
              <a:highlight>
                <a:schemeClr val="lt1"/>
              </a:highlight>
            </a:endParaRPr>
          </a:p>
        </p:txBody>
      </p:sp>
      <p:sp>
        <p:nvSpPr>
          <p:cNvPr id="187" name="Google Shape;187;p23"/>
          <p:cNvSpPr txBox="1"/>
          <p:nvPr/>
        </p:nvSpPr>
        <p:spPr>
          <a:xfrm>
            <a:off x="387900" y="1581700"/>
            <a:ext cx="12168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Old Standard TT"/>
                <a:ea typeface="Old Standard TT"/>
                <a:cs typeface="Old Standard TT"/>
                <a:sym typeface="Old Standard TT"/>
              </a:rPr>
              <a:t>Matrix A </a:t>
            </a:r>
            <a:endParaRPr b="1" sz="1700">
              <a:solidFill>
                <a:schemeClr val="dk1"/>
              </a:solidFill>
              <a:latin typeface="Old Standard TT"/>
              <a:ea typeface="Old Standard TT"/>
              <a:cs typeface="Old Standard TT"/>
              <a:sym typeface="Old Standard TT"/>
            </a:endParaRPr>
          </a:p>
        </p:txBody>
      </p:sp>
      <p:pic>
        <p:nvPicPr>
          <p:cNvPr id="188" name="Google Shape;188;p23"/>
          <p:cNvPicPr preferRelativeResize="0"/>
          <p:nvPr/>
        </p:nvPicPr>
        <p:blipFill>
          <a:blip r:embed="rId3">
            <a:alphaModFix/>
          </a:blip>
          <a:stretch>
            <a:fillRect/>
          </a:stretch>
        </p:blipFill>
        <p:spPr>
          <a:xfrm>
            <a:off x="188700" y="2055925"/>
            <a:ext cx="1415992" cy="657600"/>
          </a:xfrm>
          <a:prstGeom prst="rect">
            <a:avLst/>
          </a:prstGeom>
          <a:noFill/>
          <a:ln>
            <a:noFill/>
          </a:ln>
        </p:spPr>
      </p:pic>
      <p:pic>
        <p:nvPicPr>
          <p:cNvPr id="189" name="Google Shape;189;p23"/>
          <p:cNvPicPr preferRelativeResize="0"/>
          <p:nvPr/>
        </p:nvPicPr>
        <p:blipFill rotWithShape="1">
          <a:blip r:embed="rId4">
            <a:alphaModFix/>
          </a:blip>
          <a:srcRect b="0" l="2257" r="0" t="0"/>
          <a:stretch/>
        </p:blipFill>
        <p:spPr>
          <a:xfrm>
            <a:off x="2515650" y="1946775"/>
            <a:ext cx="3684351" cy="1350600"/>
          </a:xfrm>
          <a:prstGeom prst="rect">
            <a:avLst/>
          </a:prstGeom>
          <a:noFill/>
          <a:ln>
            <a:noFill/>
          </a:ln>
        </p:spPr>
      </p:pic>
      <p:pic>
        <p:nvPicPr>
          <p:cNvPr id="190" name="Google Shape;190;p23"/>
          <p:cNvPicPr preferRelativeResize="0"/>
          <p:nvPr/>
        </p:nvPicPr>
        <p:blipFill>
          <a:blip r:embed="rId5">
            <a:alphaModFix/>
          </a:blip>
          <a:stretch>
            <a:fillRect/>
          </a:stretch>
        </p:blipFill>
        <p:spPr>
          <a:xfrm>
            <a:off x="6868500" y="1997200"/>
            <a:ext cx="792450" cy="1172611"/>
          </a:xfrm>
          <a:prstGeom prst="rect">
            <a:avLst/>
          </a:prstGeom>
          <a:noFill/>
          <a:ln>
            <a:noFill/>
          </a:ln>
        </p:spPr>
      </p:pic>
      <p:sp>
        <p:nvSpPr>
          <p:cNvPr id="191" name="Google Shape;191;p23"/>
          <p:cNvSpPr txBox="1"/>
          <p:nvPr/>
        </p:nvSpPr>
        <p:spPr>
          <a:xfrm>
            <a:off x="6306702" y="2375547"/>
            <a:ext cx="4551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Old Standard TT"/>
                <a:ea typeface="Old Standard TT"/>
                <a:cs typeface="Old Standard TT"/>
                <a:sym typeface="Old Standard TT"/>
              </a:rPr>
              <a:t>= </a:t>
            </a:r>
            <a:endParaRPr b="1" sz="1500">
              <a:solidFill>
                <a:schemeClr val="dk1"/>
              </a:solidFill>
              <a:latin typeface="Old Standard TT"/>
              <a:ea typeface="Old Standard TT"/>
              <a:cs typeface="Old Standard TT"/>
              <a:sym typeface="Old Standard TT"/>
            </a:endParaRPr>
          </a:p>
        </p:txBody>
      </p:sp>
      <p:pic>
        <p:nvPicPr>
          <p:cNvPr id="192" name="Google Shape;192;p23"/>
          <p:cNvPicPr preferRelativeResize="0"/>
          <p:nvPr/>
        </p:nvPicPr>
        <p:blipFill rotWithShape="1">
          <a:blip r:embed="rId6">
            <a:alphaModFix/>
          </a:blip>
          <a:srcRect b="0" l="1903" r="0" t="0"/>
          <a:stretch/>
        </p:blipFill>
        <p:spPr>
          <a:xfrm>
            <a:off x="2762250" y="3614525"/>
            <a:ext cx="3848274" cy="1194800"/>
          </a:xfrm>
          <a:prstGeom prst="rect">
            <a:avLst/>
          </a:prstGeom>
          <a:noFill/>
          <a:ln>
            <a:noFill/>
          </a:ln>
        </p:spPr>
      </p:pic>
      <p:sp>
        <p:nvSpPr>
          <p:cNvPr id="193" name="Google Shape;193;p23"/>
          <p:cNvSpPr txBox="1"/>
          <p:nvPr/>
        </p:nvSpPr>
        <p:spPr>
          <a:xfrm>
            <a:off x="6485911" y="3914747"/>
            <a:ext cx="4551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Old Standard TT"/>
                <a:ea typeface="Old Standard TT"/>
                <a:cs typeface="Old Standard TT"/>
                <a:sym typeface="Old Standard TT"/>
              </a:rPr>
              <a:t>= </a:t>
            </a:r>
            <a:endParaRPr b="1" sz="1500">
              <a:solidFill>
                <a:schemeClr val="dk1"/>
              </a:solidFill>
              <a:latin typeface="Old Standard TT"/>
              <a:ea typeface="Old Standard TT"/>
              <a:cs typeface="Old Standard TT"/>
              <a:sym typeface="Old Standard TT"/>
            </a:endParaRPr>
          </a:p>
        </p:txBody>
      </p:sp>
      <p:pic>
        <p:nvPicPr>
          <p:cNvPr id="194" name="Google Shape;194;p23"/>
          <p:cNvPicPr preferRelativeResize="0"/>
          <p:nvPr/>
        </p:nvPicPr>
        <p:blipFill>
          <a:blip r:embed="rId7">
            <a:alphaModFix/>
          </a:blip>
          <a:stretch>
            <a:fillRect/>
          </a:stretch>
        </p:blipFill>
        <p:spPr>
          <a:xfrm>
            <a:off x="6868500" y="3633787"/>
            <a:ext cx="792450" cy="1019425"/>
          </a:xfrm>
          <a:prstGeom prst="rect">
            <a:avLst/>
          </a:prstGeom>
          <a:noFill/>
          <a:ln>
            <a:noFill/>
          </a:ln>
        </p:spPr>
      </p:pic>
      <p:sp>
        <p:nvSpPr>
          <p:cNvPr id="195" name="Google Shape;195;p23"/>
          <p:cNvSpPr txBox="1"/>
          <p:nvPr>
            <p:ph idx="1" type="body"/>
          </p:nvPr>
        </p:nvSpPr>
        <p:spPr>
          <a:xfrm>
            <a:off x="5571200" y="951550"/>
            <a:ext cx="3199200" cy="415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500">
                <a:highlight>
                  <a:srgbClr val="FFFF00"/>
                </a:highlight>
              </a:rPr>
              <a:t>Left singular vectors: </a:t>
            </a:r>
            <a:r>
              <a:rPr b="1" lang="en" sz="1500">
                <a:highlight>
                  <a:srgbClr val="FFFF00"/>
                </a:highlight>
              </a:rPr>
              <a:t>U</a:t>
            </a:r>
            <a:r>
              <a:rPr b="1" baseline="-25000" lang="en" sz="1500">
                <a:highlight>
                  <a:srgbClr val="FFFF00"/>
                </a:highlight>
              </a:rPr>
              <a:t>i</a:t>
            </a:r>
            <a:r>
              <a:rPr b="1" lang="en" sz="1500">
                <a:highlight>
                  <a:srgbClr val="FFFF00"/>
                </a:highlight>
              </a:rPr>
              <a:t>  =  1 / σ</a:t>
            </a:r>
            <a:r>
              <a:rPr b="1" baseline="-25000" lang="en" sz="1500">
                <a:highlight>
                  <a:srgbClr val="FFFF00"/>
                </a:highlight>
              </a:rPr>
              <a:t>i</a:t>
            </a:r>
            <a:r>
              <a:rPr b="1" lang="en" sz="1500">
                <a:highlight>
                  <a:srgbClr val="FFFF00"/>
                </a:highlight>
              </a:rPr>
              <a:t>(AV</a:t>
            </a:r>
            <a:r>
              <a:rPr b="1" baseline="-25000" lang="en" sz="1500">
                <a:highlight>
                  <a:srgbClr val="FFFF00"/>
                </a:highlight>
              </a:rPr>
              <a:t>i</a:t>
            </a:r>
            <a:r>
              <a:rPr b="1" lang="en" sz="1500">
                <a:highlight>
                  <a:srgbClr val="FFFF00"/>
                </a:highlight>
              </a:rPr>
              <a:t>)</a:t>
            </a:r>
            <a:endParaRPr b="1" sz="1500">
              <a:highlight>
                <a:srgbClr val="FFFF00"/>
              </a:highlight>
            </a:endParaRPr>
          </a:p>
        </p:txBody>
      </p:sp>
      <p:sp>
        <p:nvSpPr>
          <p:cNvPr id="196" name="Google Shape;196;p23"/>
          <p:cNvSpPr txBox="1"/>
          <p:nvPr/>
        </p:nvSpPr>
        <p:spPr>
          <a:xfrm>
            <a:off x="2639175" y="2713525"/>
            <a:ext cx="7926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2"/>
                </a:solidFill>
                <a:highlight>
                  <a:schemeClr val="lt1"/>
                </a:highlight>
                <a:latin typeface="Times New Roman"/>
                <a:ea typeface="Times New Roman"/>
                <a:cs typeface="Times New Roman"/>
                <a:sym typeface="Times New Roman"/>
              </a:rPr>
              <a:t>Vector</a:t>
            </a:r>
            <a:endParaRPr i="1" sz="1600">
              <a:solidFill>
                <a:schemeClr val="dk2"/>
              </a:solidFill>
              <a:highlight>
                <a:schemeClr val="lt1"/>
              </a:highlight>
              <a:latin typeface="Times New Roman"/>
              <a:ea typeface="Times New Roman"/>
              <a:cs typeface="Times New Roman"/>
              <a:sym typeface="Times New Roman"/>
            </a:endParaRPr>
          </a:p>
        </p:txBody>
      </p:sp>
      <p:sp>
        <p:nvSpPr>
          <p:cNvPr id="197" name="Google Shape;197;p23"/>
          <p:cNvSpPr txBox="1"/>
          <p:nvPr/>
        </p:nvSpPr>
        <p:spPr>
          <a:xfrm>
            <a:off x="2869650" y="4253000"/>
            <a:ext cx="792600" cy="4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450">
                <a:solidFill>
                  <a:schemeClr val="dk2"/>
                </a:solidFill>
                <a:highlight>
                  <a:schemeClr val="lt1"/>
                </a:highlight>
                <a:latin typeface="Times New Roman"/>
                <a:ea typeface="Times New Roman"/>
                <a:cs typeface="Times New Roman"/>
                <a:sym typeface="Times New Roman"/>
              </a:rPr>
              <a:t>Vector</a:t>
            </a:r>
            <a:endParaRPr i="1" sz="1450">
              <a:solidFill>
                <a:schemeClr val="dk2"/>
              </a:solidFill>
              <a:highlight>
                <a:schemeClr val="lt1"/>
              </a:highlight>
              <a:latin typeface="Times New Roman"/>
              <a:ea typeface="Times New Roman"/>
              <a:cs typeface="Times New Roman"/>
              <a:sym typeface="Times New Roman"/>
            </a:endParaRPr>
          </a:p>
        </p:txBody>
      </p:sp>
      <p:sp>
        <p:nvSpPr>
          <p:cNvPr id="198" name="Google Shape;198;p23"/>
          <p:cNvSpPr/>
          <p:nvPr/>
        </p:nvSpPr>
        <p:spPr>
          <a:xfrm>
            <a:off x="3514125" y="2499625"/>
            <a:ext cx="378300" cy="27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9" name="Google Shape;199;p23"/>
          <p:cNvSpPr/>
          <p:nvPr/>
        </p:nvSpPr>
        <p:spPr>
          <a:xfrm>
            <a:off x="3642875" y="4007450"/>
            <a:ext cx="378300" cy="27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p:nvPr/>
        </p:nvSpPr>
        <p:spPr>
          <a:xfrm>
            <a:off x="6131150" y="110375"/>
            <a:ext cx="2725500" cy="763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5" name="Google Shape;205;p24"/>
          <p:cNvSpPr/>
          <p:nvPr/>
        </p:nvSpPr>
        <p:spPr>
          <a:xfrm>
            <a:off x="311700" y="104325"/>
            <a:ext cx="3695100" cy="657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206" name="Google Shape;206;p24"/>
          <p:cNvSpPr txBox="1"/>
          <p:nvPr>
            <p:ph type="title"/>
          </p:nvPr>
        </p:nvSpPr>
        <p:spPr>
          <a:xfrm>
            <a:off x="370400" y="104325"/>
            <a:ext cx="3695100" cy="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highlight>
                  <a:schemeClr val="lt1"/>
                </a:highlight>
              </a:rPr>
              <a:t>SVD Example    </a:t>
            </a:r>
            <a:r>
              <a:rPr b="1" lang="en" sz="1300"/>
              <a:t>A = UΣV</a:t>
            </a:r>
            <a:r>
              <a:rPr b="1" baseline="30000" lang="en" sz="1300"/>
              <a:t>T</a:t>
            </a:r>
            <a:endParaRPr sz="2800">
              <a:highlight>
                <a:schemeClr val="lt1"/>
              </a:highlight>
            </a:endParaRPr>
          </a:p>
        </p:txBody>
      </p:sp>
      <p:sp>
        <p:nvSpPr>
          <p:cNvPr id="207" name="Google Shape;207;p24"/>
          <p:cNvSpPr txBox="1"/>
          <p:nvPr/>
        </p:nvSpPr>
        <p:spPr>
          <a:xfrm>
            <a:off x="6131150" y="180525"/>
            <a:ext cx="13476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600">
              <a:highlight>
                <a:schemeClr val="lt1"/>
              </a:highlight>
              <a:latin typeface="Old Standard TT"/>
              <a:ea typeface="Old Standard TT"/>
              <a:cs typeface="Old Standard TT"/>
              <a:sym typeface="Old Standard TT"/>
            </a:endParaRPr>
          </a:p>
          <a:p>
            <a:pPr indent="0" lvl="0" marL="0" rtl="0" algn="l">
              <a:spcBef>
                <a:spcPts val="0"/>
              </a:spcBef>
              <a:spcAft>
                <a:spcPts val="0"/>
              </a:spcAft>
              <a:buNone/>
            </a:pPr>
            <a:r>
              <a:rPr b="1" lang="en" sz="1500">
                <a:highlight>
                  <a:schemeClr val="lt1"/>
                </a:highlight>
                <a:latin typeface="Old Standard TT"/>
                <a:ea typeface="Old Standard TT"/>
                <a:cs typeface="Old Standard TT"/>
                <a:sym typeface="Old Standard TT"/>
              </a:rPr>
              <a:t>Matrix A = </a:t>
            </a:r>
            <a:endParaRPr b="1" sz="1500">
              <a:highlight>
                <a:schemeClr val="lt1"/>
              </a:highlight>
              <a:latin typeface="Old Standard TT"/>
              <a:ea typeface="Old Standard TT"/>
              <a:cs typeface="Old Standard TT"/>
              <a:sym typeface="Old Standard TT"/>
            </a:endParaRPr>
          </a:p>
        </p:txBody>
      </p:sp>
      <p:pic>
        <p:nvPicPr>
          <p:cNvPr id="208" name="Google Shape;208;p24"/>
          <p:cNvPicPr preferRelativeResize="0"/>
          <p:nvPr/>
        </p:nvPicPr>
        <p:blipFill>
          <a:blip r:embed="rId3">
            <a:alphaModFix/>
          </a:blip>
          <a:stretch>
            <a:fillRect/>
          </a:stretch>
        </p:blipFill>
        <p:spPr>
          <a:xfrm>
            <a:off x="7372076" y="180525"/>
            <a:ext cx="1413175" cy="657600"/>
          </a:xfrm>
          <a:prstGeom prst="rect">
            <a:avLst/>
          </a:prstGeom>
          <a:noFill/>
          <a:ln>
            <a:noFill/>
          </a:ln>
        </p:spPr>
      </p:pic>
      <p:pic>
        <p:nvPicPr>
          <p:cNvPr id="209" name="Google Shape;209;p24"/>
          <p:cNvPicPr preferRelativeResize="0"/>
          <p:nvPr/>
        </p:nvPicPr>
        <p:blipFill>
          <a:blip r:embed="rId4">
            <a:alphaModFix/>
          </a:blip>
          <a:stretch>
            <a:fillRect/>
          </a:stretch>
        </p:blipFill>
        <p:spPr>
          <a:xfrm>
            <a:off x="1399800" y="3377625"/>
            <a:ext cx="6648323" cy="1595600"/>
          </a:xfrm>
          <a:prstGeom prst="rect">
            <a:avLst/>
          </a:prstGeom>
          <a:noFill/>
          <a:ln cap="flat" cmpd="sng" w="9525">
            <a:solidFill>
              <a:schemeClr val="dk2"/>
            </a:solidFill>
            <a:prstDash val="solid"/>
            <a:round/>
            <a:headEnd len="sm" w="sm" type="none"/>
            <a:tailEnd len="sm" w="sm" type="none"/>
          </a:ln>
        </p:spPr>
      </p:pic>
      <p:pic>
        <p:nvPicPr>
          <p:cNvPr id="210" name="Google Shape;210;p24"/>
          <p:cNvPicPr preferRelativeResize="0"/>
          <p:nvPr/>
        </p:nvPicPr>
        <p:blipFill rotWithShape="1">
          <a:blip r:embed="rId5">
            <a:alphaModFix/>
          </a:blip>
          <a:srcRect b="0" l="1845" r="0" t="0"/>
          <a:stretch/>
        </p:blipFill>
        <p:spPr>
          <a:xfrm>
            <a:off x="436325" y="1067225"/>
            <a:ext cx="3208250" cy="1315200"/>
          </a:xfrm>
          <a:prstGeom prst="rect">
            <a:avLst/>
          </a:prstGeom>
          <a:noFill/>
          <a:ln cap="flat" cmpd="sng" w="9525">
            <a:solidFill>
              <a:schemeClr val="dk2"/>
            </a:solidFill>
            <a:prstDash val="solid"/>
            <a:round/>
            <a:headEnd len="sm" w="sm" type="none"/>
            <a:tailEnd len="sm" w="sm" type="none"/>
          </a:ln>
        </p:spPr>
      </p:pic>
      <p:pic>
        <p:nvPicPr>
          <p:cNvPr id="211" name="Google Shape;211;p24"/>
          <p:cNvPicPr preferRelativeResize="0"/>
          <p:nvPr/>
        </p:nvPicPr>
        <p:blipFill>
          <a:blip r:embed="rId6">
            <a:alphaModFix/>
          </a:blip>
          <a:stretch>
            <a:fillRect/>
          </a:stretch>
        </p:blipFill>
        <p:spPr>
          <a:xfrm>
            <a:off x="436325" y="2500102"/>
            <a:ext cx="3208251" cy="657600"/>
          </a:xfrm>
          <a:prstGeom prst="rect">
            <a:avLst/>
          </a:prstGeom>
          <a:noFill/>
          <a:ln cap="flat" cmpd="sng" w="9525">
            <a:solidFill>
              <a:schemeClr val="dk2"/>
            </a:solidFill>
            <a:prstDash val="solid"/>
            <a:round/>
            <a:headEnd len="sm" w="sm" type="none"/>
            <a:tailEnd len="sm" w="sm" type="none"/>
          </a:ln>
        </p:spPr>
      </p:pic>
      <p:pic>
        <p:nvPicPr>
          <p:cNvPr id="212" name="Google Shape;212;p24"/>
          <p:cNvPicPr preferRelativeResize="0"/>
          <p:nvPr/>
        </p:nvPicPr>
        <p:blipFill>
          <a:blip r:embed="rId7">
            <a:alphaModFix/>
          </a:blip>
          <a:stretch>
            <a:fillRect/>
          </a:stretch>
        </p:blipFill>
        <p:spPr>
          <a:xfrm>
            <a:off x="5560075" y="1153258"/>
            <a:ext cx="2762924" cy="922217"/>
          </a:xfrm>
          <a:prstGeom prst="rect">
            <a:avLst/>
          </a:prstGeom>
          <a:noFill/>
          <a:ln cap="flat" cmpd="sng" w="9525">
            <a:solidFill>
              <a:schemeClr val="dk2"/>
            </a:solidFill>
            <a:prstDash val="solid"/>
            <a:round/>
            <a:headEnd len="sm" w="sm" type="none"/>
            <a:tailEnd len="sm" w="sm" type="none"/>
          </a:ln>
        </p:spPr>
      </p:pic>
      <p:pic>
        <p:nvPicPr>
          <p:cNvPr id="213" name="Google Shape;213;p24"/>
          <p:cNvPicPr preferRelativeResize="0"/>
          <p:nvPr/>
        </p:nvPicPr>
        <p:blipFill>
          <a:blip r:embed="rId8">
            <a:alphaModFix/>
          </a:blip>
          <a:stretch>
            <a:fillRect/>
          </a:stretch>
        </p:blipFill>
        <p:spPr>
          <a:xfrm>
            <a:off x="5560075" y="2188050"/>
            <a:ext cx="2762926" cy="973725"/>
          </a:xfrm>
          <a:prstGeom prst="rect">
            <a:avLst/>
          </a:prstGeom>
          <a:noFill/>
          <a:ln cap="flat" cmpd="sng" w="9525">
            <a:solidFill>
              <a:schemeClr val="dk2"/>
            </a:solidFill>
            <a:prstDash val="solid"/>
            <a:round/>
            <a:headEnd len="sm" w="sm" type="none"/>
            <a:tailEnd len="sm" w="sm" type="none"/>
          </a:ln>
        </p:spPr>
      </p:pic>
      <p:sp>
        <p:nvSpPr>
          <p:cNvPr id="214" name="Google Shape;214;p24"/>
          <p:cNvSpPr/>
          <p:nvPr/>
        </p:nvSpPr>
        <p:spPr>
          <a:xfrm>
            <a:off x="5646500" y="1484575"/>
            <a:ext cx="1347600" cy="27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 name="Google Shape;215;p24"/>
          <p:cNvSpPr/>
          <p:nvPr/>
        </p:nvSpPr>
        <p:spPr>
          <a:xfrm>
            <a:off x="5646500" y="2526400"/>
            <a:ext cx="1347600" cy="27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16" name="Google Shape;216;p24"/>
          <p:cNvPicPr preferRelativeResize="0"/>
          <p:nvPr/>
        </p:nvPicPr>
        <p:blipFill>
          <a:blip r:embed="rId9">
            <a:alphaModFix/>
          </a:blip>
          <a:stretch>
            <a:fillRect/>
          </a:stretch>
        </p:blipFill>
        <p:spPr>
          <a:xfrm>
            <a:off x="5613713" y="1524763"/>
            <a:ext cx="1413175" cy="350450"/>
          </a:xfrm>
          <a:prstGeom prst="rect">
            <a:avLst/>
          </a:prstGeom>
          <a:noFill/>
          <a:ln>
            <a:noFill/>
          </a:ln>
        </p:spPr>
      </p:pic>
      <p:pic>
        <p:nvPicPr>
          <p:cNvPr id="217" name="Google Shape;217;p24"/>
          <p:cNvPicPr preferRelativeResize="0"/>
          <p:nvPr/>
        </p:nvPicPr>
        <p:blipFill>
          <a:blip r:embed="rId9">
            <a:alphaModFix/>
          </a:blip>
          <a:stretch>
            <a:fillRect/>
          </a:stretch>
        </p:blipFill>
        <p:spPr>
          <a:xfrm>
            <a:off x="5613725" y="2551325"/>
            <a:ext cx="1347600" cy="350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93950" y="0"/>
            <a:ext cx="34350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Motivating Example</a:t>
            </a:r>
            <a:endParaRPr sz="2400"/>
          </a:p>
        </p:txBody>
      </p:sp>
      <p:pic>
        <p:nvPicPr>
          <p:cNvPr id="223" name="Google Shape;223;p25"/>
          <p:cNvPicPr preferRelativeResize="0"/>
          <p:nvPr/>
        </p:nvPicPr>
        <p:blipFill>
          <a:blip r:embed="rId3">
            <a:alphaModFix/>
          </a:blip>
          <a:stretch>
            <a:fillRect/>
          </a:stretch>
        </p:blipFill>
        <p:spPr>
          <a:xfrm>
            <a:off x="761138" y="793988"/>
            <a:ext cx="7621724" cy="4287226"/>
          </a:xfrm>
          <a:prstGeom prst="rect">
            <a:avLst/>
          </a:prstGeom>
          <a:noFill/>
          <a:ln>
            <a:noFill/>
          </a:ln>
        </p:spPr>
      </p:pic>
      <p:pic>
        <p:nvPicPr>
          <p:cNvPr id="224" name="Google Shape;224;p25"/>
          <p:cNvPicPr preferRelativeResize="0"/>
          <p:nvPr/>
        </p:nvPicPr>
        <p:blipFill>
          <a:blip r:embed="rId4">
            <a:alphaModFix/>
          </a:blip>
          <a:stretch>
            <a:fillRect/>
          </a:stretch>
        </p:blipFill>
        <p:spPr>
          <a:xfrm>
            <a:off x="6885869" y="140899"/>
            <a:ext cx="2081982" cy="1171675"/>
          </a:xfrm>
          <a:prstGeom prst="rect">
            <a:avLst/>
          </a:prstGeom>
          <a:noFill/>
          <a:ln>
            <a:noFill/>
          </a:ln>
        </p:spPr>
      </p:pic>
      <p:sp>
        <p:nvSpPr>
          <p:cNvPr id="225" name="Google Shape;225;p25"/>
          <p:cNvSpPr/>
          <p:nvPr/>
        </p:nvSpPr>
        <p:spPr>
          <a:xfrm>
            <a:off x="4633900" y="2705100"/>
            <a:ext cx="357300" cy="345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 name="Google Shape;226;p25"/>
          <p:cNvSpPr/>
          <p:nvPr/>
        </p:nvSpPr>
        <p:spPr>
          <a:xfrm>
            <a:off x="5345900" y="2705100"/>
            <a:ext cx="357300" cy="345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7" name="Google Shape;227;p25"/>
          <p:cNvSpPr txBox="1"/>
          <p:nvPr/>
        </p:nvSpPr>
        <p:spPr>
          <a:xfrm>
            <a:off x="6799200" y="1774050"/>
            <a:ext cx="16908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80000"/>
                </a:solidFill>
                <a:latin typeface="Lato"/>
                <a:ea typeface="Lato"/>
                <a:cs typeface="Lato"/>
                <a:sym typeface="Lato"/>
              </a:rPr>
              <a:t>Which movie should be recommended to Willie?</a:t>
            </a:r>
            <a:endParaRPr b="1" sz="1300">
              <a:solidFill>
                <a:srgbClr val="980000"/>
              </a:solidFill>
              <a:latin typeface="Lato"/>
              <a:ea typeface="Lato"/>
              <a:cs typeface="Lato"/>
              <a:sym typeface="Lato"/>
            </a:endParaRPr>
          </a:p>
          <a:p>
            <a:pPr indent="0" lvl="0" marL="0" rtl="0" algn="l">
              <a:spcBef>
                <a:spcPts val="0"/>
              </a:spcBef>
              <a:spcAft>
                <a:spcPts val="0"/>
              </a:spcAft>
              <a:buNone/>
            </a:pPr>
            <a:r>
              <a:rPr b="1" lang="en" sz="1300">
                <a:solidFill>
                  <a:srgbClr val="980000"/>
                </a:solidFill>
                <a:latin typeface="Lato"/>
                <a:ea typeface="Lato"/>
                <a:cs typeface="Lato"/>
                <a:sym typeface="Lato"/>
              </a:rPr>
              <a:t>The Departed or Pulp Fiction?</a:t>
            </a:r>
            <a:endParaRPr b="1" sz="1300">
              <a:solidFill>
                <a:srgbClr val="9800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0" y="5750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SVD with our dataset A</a:t>
            </a:r>
            <a:r>
              <a:rPr baseline="30000" lang="en"/>
              <a:t>T</a:t>
            </a:r>
            <a:r>
              <a:rPr lang="en"/>
              <a:t>A</a:t>
            </a:r>
            <a:endParaRPr/>
          </a:p>
        </p:txBody>
      </p:sp>
      <p:sp>
        <p:nvSpPr>
          <p:cNvPr id="233" name="Google Shape;233;p2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34" name="Google Shape;234;p26"/>
          <p:cNvPicPr preferRelativeResize="0"/>
          <p:nvPr/>
        </p:nvPicPr>
        <p:blipFill>
          <a:blip r:embed="rId3">
            <a:alphaModFix/>
          </a:blip>
          <a:stretch>
            <a:fillRect/>
          </a:stretch>
        </p:blipFill>
        <p:spPr>
          <a:xfrm>
            <a:off x="366725" y="2864663"/>
            <a:ext cx="3676650" cy="1819275"/>
          </a:xfrm>
          <a:prstGeom prst="rect">
            <a:avLst/>
          </a:prstGeom>
          <a:noFill/>
          <a:ln>
            <a:noFill/>
          </a:ln>
        </p:spPr>
      </p:pic>
      <p:pic>
        <p:nvPicPr>
          <p:cNvPr id="235" name="Google Shape;235;p26"/>
          <p:cNvPicPr preferRelativeResize="0"/>
          <p:nvPr/>
        </p:nvPicPr>
        <p:blipFill>
          <a:blip r:embed="rId4">
            <a:alphaModFix/>
          </a:blip>
          <a:stretch>
            <a:fillRect/>
          </a:stretch>
        </p:blipFill>
        <p:spPr>
          <a:xfrm>
            <a:off x="2344650" y="1032900"/>
            <a:ext cx="2178175" cy="1174575"/>
          </a:xfrm>
          <a:prstGeom prst="rect">
            <a:avLst/>
          </a:prstGeom>
          <a:noFill/>
          <a:ln>
            <a:noFill/>
          </a:ln>
        </p:spPr>
      </p:pic>
      <p:pic>
        <p:nvPicPr>
          <p:cNvPr id="236" name="Google Shape;236;p26"/>
          <p:cNvPicPr preferRelativeResize="0"/>
          <p:nvPr/>
        </p:nvPicPr>
        <p:blipFill>
          <a:blip r:embed="rId5">
            <a:alphaModFix/>
          </a:blip>
          <a:stretch>
            <a:fillRect/>
          </a:stretch>
        </p:blipFill>
        <p:spPr>
          <a:xfrm>
            <a:off x="366723" y="1032910"/>
            <a:ext cx="1977935" cy="1469550"/>
          </a:xfrm>
          <a:prstGeom prst="rect">
            <a:avLst/>
          </a:prstGeom>
          <a:noFill/>
          <a:ln>
            <a:noFill/>
          </a:ln>
        </p:spPr>
      </p:pic>
      <p:sp>
        <p:nvSpPr>
          <p:cNvPr id="237" name="Google Shape;237;p26"/>
          <p:cNvSpPr txBox="1"/>
          <p:nvPr/>
        </p:nvSpPr>
        <p:spPr>
          <a:xfrm>
            <a:off x="5220650" y="1461600"/>
            <a:ext cx="1864500" cy="22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𝞼</a:t>
            </a:r>
            <a:r>
              <a:rPr baseline="-25000" lang="en" sz="1600">
                <a:solidFill>
                  <a:schemeClr val="accent1"/>
                </a:solidFill>
                <a:latin typeface="Lato"/>
                <a:ea typeface="Lato"/>
                <a:cs typeface="Lato"/>
                <a:sym typeface="Lato"/>
              </a:rPr>
              <a:t>1</a:t>
            </a:r>
            <a:r>
              <a:rPr lang="en" sz="1600">
                <a:solidFill>
                  <a:schemeClr val="accent1"/>
                </a:solidFill>
                <a:latin typeface="Lato"/>
                <a:ea typeface="Lato"/>
                <a:cs typeface="Lato"/>
                <a:sym typeface="Lato"/>
              </a:rPr>
              <a:t> = </a:t>
            </a:r>
            <a:r>
              <a:rPr lang="en" sz="1600">
                <a:solidFill>
                  <a:schemeClr val="accent1"/>
                </a:solidFill>
                <a:latin typeface="Lato"/>
                <a:ea typeface="Lato"/>
                <a:cs typeface="Lato"/>
                <a:sym typeface="Lato"/>
              </a:rPr>
              <a:t>29.47831895</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𝞼</a:t>
            </a:r>
            <a:r>
              <a:rPr baseline="-25000" lang="en" sz="1600">
                <a:solidFill>
                  <a:schemeClr val="accent1"/>
                </a:solidFill>
                <a:latin typeface="Lato"/>
                <a:ea typeface="Lato"/>
                <a:cs typeface="Lato"/>
                <a:sym typeface="Lato"/>
              </a:rPr>
              <a:t>2</a:t>
            </a:r>
            <a:r>
              <a:rPr lang="en" sz="1600">
                <a:solidFill>
                  <a:schemeClr val="accent1"/>
                </a:solidFill>
                <a:latin typeface="Lato"/>
                <a:ea typeface="Lato"/>
                <a:cs typeface="Lato"/>
                <a:sym typeface="Lato"/>
              </a:rPr>
              <a:t> = 14.06486849 </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𝞼</a:t>
            </a:r>
            <a:r>
              <a:rPr baseline="-25000" lang="en" sz="1600">
                <a:solidFill>
                  <a:schemeClr val="accent1"/>
                </a:solidFill>
                <a:latin typeface="Lato"/>
                <a:ea typeface="Lato"/>
                <a:cs typeface="Lato"/>
                <a:sym typeface="Lato"/>
              </a:rPr>
              <a:t>3</a:t>
            </a:r>
            <a:r>
              <a:rPr lang="en" sz="1600">
                <a:solidFill>
                  <a:schemeClr val="accent1"/>
                </a:solidFill>
                <a:latin typeface="Lato"/>
                <a:ea typeface="Lato"/>
                <a:cs typeface="Lato"/>
                <a:sym typeface="Lato"/>
              </a:rPr>
              <a:t> = 12.23282051</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𝞼</a:t>
            </a:r>
            <a:r>
              <a:rPr baseline="-25000" lang="en" sz="1600">
                <a:solidFill>
                  <a:schemeClr val="accent1"/>
                </a:solidFill>
                <a:latin typeface="Lato"/>
                <a:ea typeface="Lato"/>
                <a:cs typeface="Lato"/>
                <a:sym typeface="Lato"/>
              </a:rPr>
              <a:t>4</a:t>
            </a:r>
            <a:r>
              <a:rPr lang="en" sz="1600">
                <a:solidFill>
                  <a:schemeClr val="accent1"/>
                </a:solidFill>
                <a:latin typeface="Lato"/>
                <a:ea typeface="Lato"/>
                <a:cs typeface="Lato"/>
                <a:sym typeface="Lato"/>
              </a:rPr>
              <a:t> = 7.8110385</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729500" y="5804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SVD with our dataset UΣV</a:t>
            </a:r>
            <a:r>
              <a:rPr baseline="30000" lang="en"/>
              <a:t>T</a:t>
            </a:r>
            <a:endParaRPr/>
          </a:p>
        </p:txBody>
      </p:sp>
      <p:pic>
        <p:nvPicPr>
          <p:cNvPr id="243" name="Google Shape;243;p27"/>
          <p:cNvPicPr preferRelativeResize="0"/>
          <p:nvPr/>
        </p:nvPicPr>
        <p:blipFill>
          <a:blip r:embed="rId3">
            <a:alphaModFix/>
          </a:blip>
          <a:stretch>
            <a:fillRect/>
          </a:stretch>
        </p:blipFill>
        <p:spPr>
          <a:xfrm>
            <a:off x="1800325" y="1171625"/>
            <a:ext cx="5543353" cy="3723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idx="1" type="body"/>
          </p:nvPr>
        </p:nvSpPr>
        <p:spPr>
          <a:xfrm>
            <a:off x="406950" y="1296000"/>
            <a:ext cx="7793400" cy="384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500"/>
              <a:t>From SVD, you reduce U, Σ, and V by keeping the first </a:t>
            </a:r>
            <a:r>
              <a:rPr b="1" lang="en" sz="1500"/>
              <a:t>k </a:t>
            </a:r>
            <a:r>
              <a:rPr lang="en" sz="1500"/>
              <a:t>singular values in Σ and removing </a:t>
            </a:r>
            <a:r>
              <a:rPr b="1" lang="en" sz="1500"/>
              <a:t>r-k</a:t>
            </a:r>
            <a:r>
              <a:rPr lang="en" sz="1500"/>
              <a:t> columns from U while removing </a:t>
            </a:r>
            <a:r>
              <a:rPr b="1" lang="en" sz="1500"/>
              <a:t>r-k</a:t>
            </a:r>
            <a:r>
              <a:rPr lang="en" sz="1500"/>
              <a:t> rows from V.</a:t>
            </a:r>
            <a:endParaRPr baseline="30000" sz="1500"/>
          </a:p>
          <a:p>
            <a:pPr indent="0" lvl="0" marL="457200" rtl="0" algn="l">
              <a:lnSpc>
                <a:spcPct val="100000"/>
              </a:lnSpc>
              <a:spcBef>
                <a:spcPts val="0"/>
              </a:spcBef>
              <a:spcAft>
                <a:spcPts val="0"/>
              </a:spcAft>
              <a:buNone/>
            </a:pPr>
            <a:r>
              <a:t/>
            </a:r>
            <a:endParaRPr sz="1500"/>
          </a:p>
          <a:p>
            <a:pPr indent="0" lvl="0" marL="0" rtl="0" algn="l">
              <a:spcBef>
                <a:spcPts val="0"/>
              </a:spcBef>
              <a:spcAft>
                <a:spcPts val="1200"/>
              </a:spcAft>
              <a:buNone/>
            </a:pPr>
            <a:r>
              <a:rPr lang="en" sz="1500"/>
              <a:t>By performing dimensionality reduction, we increase the computational efficiency of the recommender system and this also filter out noise.</a:t>
            </a:r>
            <a:endParaRPr sz="1500"/>
          </a:p>
        </p:txBody>
      </p:sp>
      <p:sp>
        <p:nvSpPr>
          <p:cNvPr id="249" name="Google Shape;249;p28"/>
          <p:cNvSpPr txBox="1"/>
          <p:nvPr>
            <p:ph type="title"/>
          </p:nvPr>
        </p:nvSpPr>
        <p:spPr>
          <a:xfrm>
            <a:off x="2007900" y="159525"/>
            <a:ext cx="4591500" cy="6576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0"/>
              </a:spcAft>
              <a:buNone/>
            </a:pPr>
            <a:r>
              <a:rPr lang="en"/>
              <a:t>Dimensionality</a:t>
            </a:r>
            <a:r>
              <a:rPr lang="en"/>
              <a:t> Reduction</a:t>
            </a:r>
            <a:endParaRPr/>
          </a:p>
        </p:txBody>
      </p:sp>
      <p:pic>
        <p:nvPicPr>
          <p:cNvPr id="250" name="Google Shape;250;p28"/>
          <p:cNvPicPr preferRelativeResize="0"/>
          <p:nvPr/>
        </p:nvPicPr>
        <p:blipFill>
          <a:blip r:embed="rId3">
            <a:alphaModFix/>
          </a:blip>
          <a:stretch>
            <a:fillRect/>
          </a:stretch>
        </p:blipFill>
        <p:spPr>
          <a:xfrm>
            <a:off x="1567150" y="2696976"/>
            <a:ext cx="6537950" cy="2327600"/>
          </a:xfrm>
          <a:prstGeom prst="rect">
            <a:avLst/>
          </a:prstGeom>
          <a:noFill/>
          <a:ln>
            <a:noFill/>
          </a:ln>
        </p:spPr>
      </p:pic>
      <p:sp>
        <p:nvSpPr>
          <p:cNvPr id="251" name="Google Shape;251;p28"/>
          <p:cNvSpPr txBox="1"/>
          <p:nvPr/>
        </p:nvSpPr>
        <p:spPr>
          <a:xfrm>
            <a:off x="5670700" y="2822475"/>
            <a:ext cx="332100" cy="428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300">
                <a:solidFill>
                  <a:schemeClr val="dk2"/>
                </a:solidFill>
                <a:latin typeface="Old Standard TT"/>
                <a:ea typeface="Old Standard TT"/>
                <a:cs typeface="Old Standard TT"/>
                <a:sym typeface="Old Standard TT"/>
              </a:rPr>
              <a:t>Σ</a:t>
            </a:r>
            <a:endParaRPr sz="2600">
              <a:solidFill>
                <a:schemeClr val="dk2"/>
              </a:solidFill>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9" title="Points scored"/>
          <p:cNvPicPr preferRelativeResize="0"/>
          <p:nvPr/>
        </p:nvPicPr>
        <p:blipFill>
          <a:blip r:embed="rId3">
            <a:alphaModFix/>
          </a:blip>
          <a:stretch>
            <a:fillRect/>
          </a:stretch>
        </p:blipFill>
        <p:spPr>
          <a:xfrm>
            <a:off x="2527200" y="1220450"/>
            <a:ext cx="5696199" cy="3522150"/>
          </a:xfrm>
          <a:prstGeom prst="rect">
            <a:avLst/>
          </a:prstGeom>
          <a:noFill/>
          <a:ln>
            <a:noFill/>
          </a:ln>
        </p:spPr>
      </p:pic>
      <p:sp>
        <p:nvSpPr>
          <p:cNvPr id="257" name="Google Shape;257;p29"/>
          <p:cNvSpPr txBox="1"/>
          <p:nvPr>
            <p:ph type="title"/>
          </p:nvPr>
        </p:nvSpPr>
        <p:spPr>
          <a:xfrm>
            <a:off x="528450" y="48500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Dimension Reduction With Our Movie Dataset </a:t>
            </a:r>
            <a:endParaRPr/>
          </a:p>
        </p:txBody>
      </p:sp>
      <p:sp>
        <p:nvSpPr>
          <p:cNvPr id="258" name="Google Shape;258;p29"/>
          <p:cNvSpPr txBox="1"/>
          <p:nvPr>
            <p:ph idx="1" type="body"/>
          </p:nvPr>
        </p:nvSpPr>
        <p:spPr>
          <a:xfrm>
            <a:off x="311700" y="1171675"/>
            <a:ext cx="2215500" cy="256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59" name="Google Shape;259;p29"/>
          <p:cNvSpPr txBox="1"/>
          <p:nvPr>
            <p:ph type="title"/>
          </p:nvPr>
        </p:nvSpPr>
        <p:spPr>
          <a:xfrm>
            <a:off x="559300" y="1315675"/>
            <a:ext cx="14292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 = 2</a:t>
            </a:r>
            <a:endParaRPr sz="1900"/>
          </a:p>
        </p:txBody>
      </p:sp>
      <p:sp>
        <p:nvSpPr>
          <p:cNvPr id="260" name="Google Shape;260;p29"/>
          <p:cNvSpPr/>
          <p:nvPr/>
        </p:nvSpPr>
        <p:spPr>
          <a:xfrm rot="1868915">
            <a:off x="4850035" y="2080497"/>
            <a:ext cx="127596" cy="982484"/>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261" name="Google Shape;261;p29"/>
          <p:cNvSpPr/>
          <p:nvPr/>
        </p:nvSpPr>
        <p:spPr>
          <a:xfrm rot="-5197301">
            <a:off x="6157806" y="1550387"/>
            <a:ext cx="595635" cy="2610772"/>
          </a:xfrm>
          <a:prstGeom prst="rightBrace">
            <a:avLst>
              <a:gd fmla="val 50000" name="adj1"/>
              <a:gd fmla="val 50322"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262" name="Google Shape;262;p29"/>
          <p:cNvSpPr txBox="1"/>
          <p:nvPr/>
        </p:nvSpPr>
        <p:spPr>
          <a:xfrm rot="383546">
            <a:off x="5304449" y="1980535"/>
            <a:ext cx="2543615" cy="61678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Lato"/>
                <a:ea typeface="Lato"/>
                <a:cs typeface="Lato"/>
                <a:sym typeface="Lato"/>
              </a:rPr>
              <a:t>Not much difference in values!</a:t>
            </a:r>
            <a:endParaRPr>
              <a:solidFill>
                <a:schemeClr val="dk2"/>
              </a:solidFill>
              <a:latin typeface="Lato"/>
              <a:ea typeface="Lato"/>
              <a:cs typeface="Lato"/>
              <a:sym typeface="Lato"/>
            </a:endParaRPr>
          </a:p>
        </p:txBody>
      </p:sp>
      <p:sp>
        <p:nvSpPr>
          <p:cNvPr id="263" name="Google Shape;263;p29"/>
          <p:cNvSpPr txBox="1"/>
          <p:nvPr/>
        </p:nvSpPr>
        <p:spPr>
          <a:xfrm>
            <a:off x="248600" y="2200975"/>
            <a:ext cx="1864500" cy="22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𝞼</a:t>
            </a:r>
            <a:r>
              <a:rPr baseline="-25000" lang="en" sz="1600">
                <a:solidFill>
                  <a:schemeClr val="accent1"/>
                </a:solidFill>
                <a:latin typeface="Lato"/>
                <a:ea typeface="Lato"/>
                <a:cs typeface="Lato"/>
                <a:sym typeface="Lato"/>
              </a:rPr>
              <a:t>1</a:t>
            </a:r>
            <a:r>
              <a:rPr lang="en" sz="1600">
                <a:solidFill>
                  <a:schemeClr val="accent1"/>
                </a:solidFill>
                <a:latin typeface="Lato"/>
                <a:ea typeface="Lato"/>
                <a:cs typeface="Lato"/>
                <a:sym typeface="Lato"/>
              </a:rPr>
              <a:t> = 29.47831895</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𝞼</a:t>
            </a:r>
            <a:r>
              <a:rPr baseline="-25000" lang="en" sz="1600">
                <a:solidFill>
                  <a:schemeClr val="accent1"/>
                </a:solidFill>
                <a:latin typeface="Lato"/>
                <a:ea typeface="Lato"/>
                <a:cs typeface="Lato"/>
                <a:sym typeface="Lato"/>
              </a:rPr>
              <a:t>2</a:t>
            </a:r>
            <a:r>
              <a:rPr lang="en" sz="1600">
                <a:solidFill>
                  <a:schemeClr val="accent1"/>
                </a:solidFill>
                <a:latin typeface="Lato"/>
                <a:ea typeface="Lato"/>
                <a:cs typeface="Lato"/>
                <a:sym typeface="Lato"/>
              </a:rPr>
              <a:t> = 14.06486849 </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𝞼</a:t>
            </a:r>
            <a:r>
              <a:rPr baseline="-25000" lang="en" sz="1600">
                <a:solidFill>
                  <a:schemeClr val="accent1"/>
                </a:solidFill>
                <a:latin typeface="Lato"/>
                <a:ea typeface="Lato"/>
                <a:cs typeface="Lato"/>
                <a:sym typeface="Lato"/>
              </a:rPr>
              <a:t>3</a:t>
            </a:r>
            <a:r>
              <a:rPr lang="en" sz="1600">
                <a:solidFill>
                  <a:schemeClr val="accent1"/>
                </a:solidFill>
                <a:latin typeface="Lato"/>
                <a:ea typeface="Lato"/>
                <a:cs typeface="Lato"/>
                <a:sym typeface="Lato"/>
              </a:rPr>
              <a:t> = 12.23282051</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𝞼</a:t>
            </a:r>
            <a:r>
              <a:rPr baseline="-25000" lang="en" sz="1600">
                <a:solidFill>
                  <a:schemeClr val="accent1"/>
                </a:solidFill>
                <a:latin typeface="Lato"/>
                <a:ea typeface="Lato"/>
                <a:cs typeface="Lato"/>
                <a:sym typeface="Lato"/>
              </a:rPr>
              <a:t>4</a:t>
            </a:r>
            <a:r>
              <a:rPr lang="en" sz="1600">
                <a:solidFill>
                  <a:schemeClr val="accent1"/>
                </a:solidFill>
                <a:latin typeface="Lato"/>
                <a:ea typeface="Lato"/>
                <a:cs typeface="Lato"/>
                <a:sym typeface="Lato"/>
              </a:rPr>
              <a:t> = 7.8110385</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0"/>
          <p:cNvPicPr preferRelativeResize="0"/>
          <p:nvPr/>
        </p:nvPicPr>
        <p:blipFill>
          <a:blip r:embed="rId3">
            <a:alphaModFix/>
          </a:blip>
          <a:stretch>
            <a:fillRect/>
          </a:stretch>
        </p:blipFill>
        <p:spPr>
          <a:xfrm>
            <a:off x="1853900" y="1277950"/>
            <a:ext cx="5413425" cy="3635775"/>
          </a:xfrm>
          <a:prstGeom prst="rect">
            <a:avLst/>
          </a:prstGeom>
          <a:noFill/>
          <a:ln>
            <a:noFill/>
          </a:ln>
        </p:spPr>
      </p:pic>
      <p:sp>
        <p:nvSpPr>
          <p:cNvPr id="269" name="Google Shape;269;p30"/>
          <p:cNvSpPr txBox="1"/>
          <p:nvPr>
            <p:ph type="title"/>
          </p:nvPr>
        </p:nvSpPr>
        <p:spPr>
          <a:xfrm>
            <a:off x="727800" y="5412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Dimension Reduction with our dataset </a:t>
            </a:r>
            <a:endParaRPr/>
          </a:p>
          <a:p>
            <a:pPr indent="0" lvl="0" marL="0" rtl="0" algn="l">
              <a:spcBef>
                <a:spcPts val="0"/>
              </a:spcBef>
              <a:spcAft>
                <a:spcPts val="0"/>
              </a:spcAft>
              <a:buNone/>
            </a:pPr>
            <a:r>
              <a:t/>
            </a:r>
            <a:endParaRPr/>
          </a:p>
        </p:txBody>
      </p:sp>
      <p:sp>
        <p:nvSpPr>
          <p:cNvPr id="270" name="Google Shape;270;p30"/>
          <p:cNvSpPr/>
          <p:nvPr/>
        </p:nvSpPr>
        <p:spPr>
          <a:xfrm>
            <a:off x="2271725" y="1277950"/>
            <a:ext cx="1587900" cy="11073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1" name="Google Shape;271;p30"/>
          <p:cNvSpPr/>
          <p:nvPr/>
        </p:nvSpPr>
        <p:spPr>
          <a:xfrm>
            <a:off x="2271725" y="2455125"/>
            <a:ext cx="1214400" cy="4191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 name="Google Shape;272;p30"/>
          <p:cNvSpPr/>
          <p:nvPr/>
        </p:nvSpPr>
        <p:spPr>
          <a:xfrm>
            <a:off x="2271725" y="3595750"/>
            <a:ext cx="4888500" cy="4191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Dimensionally reduced matrix</a:t>
            </a:r>
            <a:endParaRPr/>
          </a:p>
        </p:txBody>
      </p:sp>
      <p:pic>
        <p:nvPicPr>
          <p:cNvPr id="278" name="Google Shape;278;p31"/>
          <p:cNvPicPr preferRelativeResize="0"/>
          <p:nvPr/>
        </p:nvPicPr>
        <p:blipFill>
          <a:blip r:embed="rId3">
            <a:alphaModFix/>
          </a:blip>
          <a:stretch>
            <a:fillRect/>
          </a:stretch>
        </p:blipFill>
        <p:spPr>
          <a:xfrm>
            <a:off x="1208475" y="2438400"/>
            <a:ext cx="6534150" cy="1638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160700"/>
            <a:ext cx="8520600" cy="6132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highlight>
                  <a:schemeClr val="lt1"/>
                </a:highlight>
              </a:rPr>
              <a:t>Real-Life Applications of SVD Recommender Systems</a:t>
            </a:r>
            <a:endParaRPr sz="2400">
              <a:solidFill>
                <a:srgbClr val="000000"/>
              </a:solidFill>
              <a:highlight>
                <a:schemeClr val="lt1"/>
              </a:highlight>
            </a:endParaRPr>
          </a:p>
        </p:txBody>
      </p:sp>
      <p:sp>
        <p:nvSpPr>
          <p:cNvPr id="93" name="Google Shape;93;p1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228600" lvl="0" marL="457200" rtl="0" algn="l">
              <a:spcBef>
                <a:spcPts val="0"/>
              </a:spcBef>
              <a:spcAft>
                <a:spcPts val="0"/>
              </a:spcAft>
              <a:buSzPts val="1300"/>
              <a:buNone/>
            </a:pPr>
            <a:r>
              <a:t/>
            </a:r>
            <a:endParaRPr/>
          </a:p>
          <a:p>
            <a:pPr indent="0" lvl="0" marL="0" rtl="0" algn="l">
              <a:spcBef>
                <a:spcPts val="1200"/>
              </a:spcBef>
              <a:spcAft>
                <a:spcPts val="1200"/>
              </a:spcAft>
              <a:buNone/>
            </a:pPr>
            <a:r>
              <a:t/>
            </a:r>
            <a:endParaRPr/>
          </a:p>
        </p:txBody>
      </p:sp>
      <p:pic>
        <p:nvPicPr>
          <p:cNvPr descr="What Is Ecommerce with Examples | Ecommerce or E-commerce" id="94" name="Google Shape;94;p14"/>
          <p:cNvPicPr preferRelativeResize="0"/>
          <p:nvPr/>
        </p:nvPicPr>
        <p:blipFill>
          <a:blip r:embed="rId3">
            <a:alphaModFix/>
          </a:blip>
          <a:stretch>
            <a:fillRect/>
          </a:stretch>
        </p:blipFill>
        <p:spPr>
          <a:xfrm>
            <a:off x="311700" y="1000125"/>
            <a:ext cx="3597763" cy="2589600"/>
          </a:xfrm>
          <a:prstGeom prst="rect">
            <a:avLst/>
          </a:prstGeom>
          <a:noFill/>
          <a:ln>
            <a:noFill/>
          </a:ln>
        </p:spPr>
      </p:pic>
      <p:pic>
        <p:nvPicPr>
          <p:cNvPr id="95" name="Google Shape;95;p14"/>
          <p:cNvPicPr preferRelativeResize="0"/>
          <p:nvPr/>
        </p:nvPicPr>
        <p:blipFill>
          <a:blip r:embed="rId4">
            <a:alphaModFix/>
          </a:blip>
          <a:stretch>
            <a:fillRect/>
          </a:stretch>
        </p:blipFill>
        <p:spPr>
          <a:xfrm>
            <a:off x="4382694" y="1000125"/>
            <a:ext cx="4605084" cy="2589601"/>
          </a:xfrm>
          <a:prstGeom prst="rect">
            <a:avLst/>
          </a:prstGeom>
          <a:noFill/>
          <a:ln>
            <a:noFill/>
          </a:ln>
        </p:spPr>
      </p:pic>
      <p:pic>
        <p:nvPicPr>
          <p:cNvPr id="96" name="Google Shape;96;p14"/>
          <p:cNvPicPr preferRelativeResize="0"/>
          <p:nvPr/>
        </p:nvPicPr>
        <p:blipFill>
          <a:blip r:embed="rId5">
            <a:alphaModFix/>
          </a:blip>
          <a:stretch>
            <a:fillRect/>
          </a:stretch>
        </p:blipFill>
        <p:spPr>
          <a:xfrm>
            <a:off x="5238138" y="3685863"/>
            <a:ext cx="2894203" cy="1205924"/>
          </a:xfrm>
          <a:prstGeom prst="rect">
            <a:avLst/>
          </a:prstGeom>
          <a:noFill/>
          <a:ln>
            <a:noFill/>
          </a:ln>
        </p:spPr>
      </p:pic>
      <p:pic>
        <p:nvPicPr>
          <p:cNvPr id="97" name="Google Shape;97;p14"/>
          <p:cNvPicPr preferRelativeResize="0"/>
          <p:nvPr/>
        </p:nvPicPr>
        <p:blipFill rotWithShape="1">
          <a:blip r:embed="rId6">
            <a:alphaModFix/>
          </a:blip>
          <a:srcRect b="17004" l="0" r="0" t="13274"/>
          <a:stretch/>
        </p:blipFill>
        <p:spPr>
          <a:xfrm>
            <a:off x="904889" y="3815950"/>
            <a:ext cx="2411400" cy="945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p:nvPr/>
        </p:nvSpPr>
        <p:spPr>
          <a:xfrm>
            <a:off x="620550" y="1097925"/>
            <a:ext cx="1479900" cy="24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 name="Google Shape;284;p32"/>
          <p:cNvSpPr txBox="1"/>
          <p:nvPr>
            <p:ph type="title"/>
          </p:nvPr>
        </p:nvSpPr>
        <p:spPr>
          <a:xfrm>
            <a:off x="0" y="0"/>
            <a:ext cx="4572000" cy="72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t>User-based Similarity</a:t>
            </a:r>
            <a:endParaRPr sz="3600"/>
          </a:p>
        </p:txBody>
      </p:sp>
      <p:sp>
        <p:nvSpPr>
          <p:cNvPr id="285" name="Google Shape;285;p32"/>
          <p:cNvSpPr txBox="1"/>
          <p:nvPr>
            <p:ph idx="2" type="body"/>
          </p:nvPr>
        </p:nvSpPr>
        <p:spPr>
          <a:xfrm>
            <a:off x="166675" y="720900"/>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R</a:t>
            </a:r>
            <a:r>
              <a:rPr lang="en" sz="1400">
                <a:solidFill>
                  <a:schemeClr val="dk1"/>
                </a:solidFill>
              </a:rPr>
              <a:t>educed matrix </a:t>
            </a:r>
            <a:r>
              <a:rPr b="1" lang="en" sz="1400">
                <a:solidFill>
                  <a:schemeClr val="dk1"/>
                </a:solidFill>
              </a:rPr>
              <a:t>U</a:t>
            </a:r>
            <a:r>
              <a:rPr b="1" baseline="-25000" lang="en" sz="1400">
                <a:solidFill>
                  <a:schemeClr val="dk1"/>
                </a:solidFill>
              </a:rPr>
              <a:t>k</a:t>
            </a:r>
            <a:r>
              <a:rPr lang="en" sz="1400">
                <a:solidFill>
                  <a:schemeClr val="dk1"/>
                </a:solidFill>
              </a:rPr>
              <a:t> is used</a:t>
            </a:r>
            <a:endParaRPr sz="1400">
              <a:solidFill>
                <a:schemeClr val="dk1"/>
              </a:solidFill>
            </a:endParaRPr>
          </a:p>
          <a:p>
            <a:pPr indent="0" lvl="0" marL="0" rtl="0" algn="l">
              <a:spcBef>
                <a:spcPts val="1200"/>
              </a:spcBef>
              <a:spcAft>
                <a:spcPts val="0"/>
              </a:spcAft>
              <a:buNone/>
            </a:pPr>
            <a:r>
              <a:rPr lang="en" sz="1400">
                <a:solidFill>
                  <a:schemeClr val="dk1"/>
                </a:solidFill>
              </a:rPr>
              <a:t>Each row = 1 user</a:t>
            </a:r>
            <a:endParaRPr sz="1400">
              <a:solidFill>
                <a:schemeClr val="dk1"/>
              </a:solidFill>
            </a:endParaRPr>
          </a:p>
          <a:p>
            <a:pPr indent="0" lvl="0" marL="0" rtl="0" algn="l">
              <a:spcBef>
                <a:spcPts val="1200"/>
              </a:spcBef>
              <a:spcAft>
                <a:spcPts val="0"/>
              </a:spcAft>
              <a:buNone/>
            </a:pPr>
            <a:r>
              <a:rPr lang="en" sz="1400">
                <a:solidFill>
                  <a:schemeClr val="dk1"/>
                </a:solidFill>
              </a:rPr>
              <a:t>Comparing two users (rows):</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Cosine-based similarity</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Euclidean distances in k-dimensional space</a:t>
            </a:r>
            <a:endParaRPr sz="1400">
              <a:solidFill>
                <a:schemeClr val="dk1"/>
              </a:solidFill>
            </a:endParaRPr>
          </a:p>
          <a:p>
            <a:pPr indent="0" lvl="0" marL="0" rtl="0" algn="l">
              <a:spcBef>
                <a:spcPts val="1200"/>
              </a:spcBef>
              <a:spcAft>
                <a:spcPts val="0"/>
              </a:spcAft>
              <a:buNone/>
            </a:pPr>
            <a:r>
              <a:rPr lang="en" sz="1400">
                <a:solidFill>
                  <a:schemeClr val="dk1"/>
                </a:solidFill>
              </a:rPr>
              <a:t>Cosine-based similarity: Suppose a, b are two users</a:t>
            </a:r>
            <a:endParaRPr sz="1400">
              <a:solidFill>
                <a:schemeClr val="dk1"/>
              </a:solidFill>
            </a:endParaRPr>
          </a:p>
          <a:p>
            <a:pPr indent="0" lvl="0" marL="0" rtl="0" algn="l">
              <a:spcBef>
                <a:spcPts val="1200"/>
              </a:spcBef>
              <a:spcAft>
                <a:spcPts val="1200"/>
              </a:spcAft>
              <a:buNone/>
            </a:pPr>
            <a:r>
              <a:rPr lang="en" sz="1400">
                <a:solidFill>
                  <a:schemeClr val="dk1"/>
                </a:solidFill>
              </a:rPr>
              <a:t>Measure similarity between users a and b using:</a:t>
            </a:r>
            <a:endParaRPr sz="1400">
              <a:solidFill>
                <a:schemeClr val="dk1"/>
              </a:solidFill>
            </a:endParaRPr>
          </a:p>
        </p:txBody>
      </p:sp>
      <p:pic>
        <p:nvPicPr>
          <p:cNvPr id="286" name="Google Shape;286;p32"/>
          <p:cNvPicPr preferRelativeResize="0"/>
          <p:nvPr/>
        </p:nvPicPr>
        <p:blipFill rotWithShape="1">
          <a:blip r:embed="rId3">
            <a:alphaModFix/>
          </a:blip>
          <a:srcRect b="30719" l="0" r="52102" t="23904"/>
          <a:stretch/>
        </p:blipFill>
        <p:spPr>
          <a:xfrm>
            <a:off x="870525" y="3787100"/>
            <a:ext cx="2592200" cy="875500"/>
          </a:xfrm>
          <a:prstGeom prst="rect">
            <a:avLst/>
          </a:prstGeom>
          <a:noFill/>
          <a:ln cap="flat" cmpd="sng" w="28575">
            <a:solidFill>
              <a:schemeClr val="dk1"/>
            </a:solidFill>
            <a:prstDash val="solid"/>
            <a:round/>
            <a:headEnd len="sm" w="sm" type="none"/>
            <a:tailEnd len="sm" w="sm" type="none"/>
          </a:ln>
        </p:spPr>
      </p:pic>
      <p:sp>
        <p:nvSpPr>
          <p:cNvPr id="287" name="Google Shape;287;p32"/>
          <p:cNvSpPr txBox="1"/>
          <p:nvPr>
            <p:ph type="title"/>
          </p:nvPr>
        </p:nvSpPr>
        <p:spPr>
          <a:xfrm>
            <a:off x="4613075" y="0"/>
            <a:ext cx="4572000" cy="72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t>Item-based Similarity</a:t>
            </a:r>
            <a:endParaRPr sz="3600"/>
          </a:p>
        </p:txBody>
      </p:sp>
      <p:cxnSp>
        <p:nvCxnSpPr>
          <p:cNvPr id="288" name="Google Shape;288;p32"/>
          <p:cNvCxnSpPr/>
          <p:nvPr/>
        </p:nvCxnSpPr>
        <p:spPr>
          <a:xfrm>
            <a:off x="4594250" y="-23400"/>
            <a:ext cx="27900" cy="5204400"/>
          </a:xfrm>
          <a:prstGeom prst="straightConnector1">
            <a:avLst/>
          </a:prstGeom>
          <a:noFill/>
          <a:ln cap="flat" cmpd="sng" w="114300">
            <a:solidFill>
              <a:schemeClr val="lt2"/>
            </a:solidFill>
            <a:prstDash val="solid"/>
            <a:round/>
            <a:headEnd len="med" w="med" type="none"/>
            <a:tailEnd len="med" w="med" type="none"/>
          </a:ln>
        </p:spPr>
      </p:cxnSp>
      <p:sp>
        <p:nvSpPr>
          <p:cNvPr id="289" name="Google Shape;289;p32"/>
          <p:cNvSpPr txBox="1"/>
          <p:nvPr>
            <p:ph idx="1" type="subTitle"/>
          </p:nvPr>
        </p:nvSpPr>
        <p:spPr>
          <a:xfrm>
            <a:off x="4899125" y="614850"/>
            <a:ext cx="3999900" cy="36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Reduced matrix </a:t>
            </a:r>
            <a:r>
              <a:rPr b="1" lang="en" sz="1400"/>
              <a:t>V</a:t>
            </a:r>
            <a:r>
              <a:rPr b="1" baseline="-25000" lang="en" sz="1400"/>
              <a:t>k</a:t>
            </a:r>
            <a:r>
              <a:rPr lang="en" sz="1400"/>
              <a:t> is used</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Each row = 1 item</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400"/>
              <a:t>Items do not change as frequently as users do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Available for pre-computation</a:t>
            </a:r>
            <a:endParaRPr sz="1400"/>
          </a:p>
          <a:p>
            <a:pPr indent="-317500" lvl="0" marL="457200" rtl="0" algn="l">
              <a:spcBef>
                <a:spcPts val="0"/>
              </a:spcBef>
              <a:spcAft>
                <a:spcPts val="0"/>
              </a:spcAft>
              <a:buSzPts val="1400"/>
              <a:buChar char="●"/>
            </a:pPr>
            <a:r>
              <a:rPr lang="en" sz="1400"/>
              <a:t>Better run-time performance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Comparing two items (rows) in the </a:t>
            </a:r>
            <a:r>
              <a:rPr b="1" lang="en" sz="1400"/>
              <a:t>V</a:t>
            </a:r>
            <a:r>
              <a:rPr b="1" baseline="-25000" lang="en" sz="1400"/>
              <a:t>k</a:t>
            </a:r>
            <a:r>
              <a:rPr b="1" lang="en" sz="1400"/>
              <a:t> </a:t>
            </a:r>
            <a:r>
              <a:rPr lang="en" sz="1400"/>
              <a:t>matrix:</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Cosine-based similarity</a:t>
            </a:r>
            <a:endParaRPr sz="1400"/>
          </a:p>
          <a:p>
            <a:pPr indent="-317500" lvl="0" marL="457200" rtl="0" algn="l">
              <a:spcBef>
                <a:spcPts val="0"/>
              </a:spcBef>
              <a:spcAft>
                <a:spcPts val="0"/>
              </a:spcAft>
              <a:buSzPts val="1400"/>
              <a:buChar char="●"/>
            </a:pPr>
            <a:r>
              <a:rPr lang="en" sz="1400"/>
              <a:t>Euclidean distances in k-dimensional space</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Cosine Similarities between users</a:t>
            </a:r>
            <a:endParaRPr/>
          </a:p>
        </p:txBody>
      </p:sp>
      <p:pic>
        <p:nvPicPr>
          <p:cNvPr id="295" name="Google Shape;295;p33"/>
          <p:cNvPicPr preferRelativeResize="0"/>
          <p:nvPr/>
        </p:nvPicPr>
        <p:blipFill>
          <a:blip r:embed="rId3">
            <a:alphaModFix/>
          </a:blip>
          <a:stretch>
            <a:fillRect/>
          </a:stretch>
        </p:blipFill>
        <p:spPr>
          <a:xfrm>
            <a:off x="754275" y="2293138"/>
            <a:ext cx="7639050" cy="172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4"/>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that we have our dimensionally reduced matrix and cosine </a:t>
            </a:r>
            <a:r>
              <a:rPr lang="en"/>
              <a:t>similarity</a:t>
            </a:r>
            <a:r>
              <a:rPr lang="en"/>
              <a:t> matrix, what’s next?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p:nvPr/>
        </p:nvSpPr>
        <p:spPr>
          <a:xfrm>
            <a:off x="753900" y="967625"/>
            <a:ext cx="939600" cy="481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6" name="Google Shape;306;p35"/>
          <p:cNvSpPr txBox="1"/>
          <p:nvPr>
            <p:ph type="title"/>
          </p:nvPr>
        </p:nvSpPr>
        <p:spPr>
          <a:xfrm>
            <a:off x="278125" y="0"/>
            <a:ext cx="4430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t>Calculating Predicted Ratings</a:t>
            </a:r>
            <a:endParaRPr sz="2240"/>
          </a:p>
        </p:txBody>
      </p:sp>
      <p:pic>
        <p:nvPicPr>
          <p:cNvPr id="307" name="Google Shape;307;p35"/>
          <p:cNvPicPr preferRelativeResize="0"/>
          <p:nvPr/>
        </p:nvPicPr>
        <p:blipFill>
          <a:blip r:embed="rId3">
            <a:alphaModFix/>
          </a:blip>
          <a:stretch>
            <a:fillRect/>
          </a:stretch>
        </p:blipFill>
        <p:spPr>
          <a:xfrm>
            <a:off x="6670070" y="625173"/>
            <a:ext cx="2473930" cy="913450"/>
          </a:xfrm>
          <a:prstGeom prst="rect">
            <a:avLst/>
          </a:prstGeom>
          <a:noFill/>
          <a:ln>
            <a:noFill/>
          </a:ln>
        </p:spPr>
      </p:pic>
      <p:pic>
        <p:nvPicPr>
          <p:cNvPr id="308" name="Google Shape;308;p35"/>
          <p:cNvPicPr preferRelativeResize="0"/>
          <p:nvPr/>
        </p:nvPicPr>
        <p:blipFill>
          <a:blip r:embed="rId4">
            <a:alphaModFix/>
          </a:blip>
          <a:stretch>
            <a:fillRect/>
          </a:stretch>
        </p:blipFill>
        <p:spPr>
          <a:xfrm>
            <a:off x="513287" y="818113"/>
            <a:ext cx="5867624" cy="780525"/>
          </a:xfrm>
          <a:prstGeom prst="rect">
            <a:avLst/>
          </a:prstGeom>
          <a:noFill/>
          <a:ln>
            <a:noFill/>
          </a:ln>
        </p:spPr>
      </p:pic>
      <p:pic>
        <p:nvPicPr>
          <p:cNvPr id="309" name="Google Shape;309;p35"/>
          <p:cNvPicPr preferRelativeResize="0"/>
          <p:nvPr/>
        </p:nvPicPr>
        <p:blipFill rotWithShape="1">
          <a:blip r:embed="rId5">
            <a:alphaModFix/>
          </a:blip>
          <a:srcRect b="65874" l="0" r="0" t="0"/>
          <a:stretch/>
        </p:blipFill>
        <p:spPr>
          <a:xfrm>
            <a:off x="513275" y="2027150"/>
            <a:ext cx="6676200" cy="844325"/>
          </a:xfrm>
          <a:prstGeom prst="rect">
            <a:avLst/>
          </a:prstGeom>
          <a:noFill/>
          <a:ln>
            <a:noFill/>
          </a:ln>
        </p:spPr>
      </p:pic>
      <p:pic>
        <p:nvPicPr>
          <p:cNvPr id="310" name="Google Shape;310;p35"/>
          <p:cNvPicPr preferRelativeResize="0"/>
          <p:nvPr/>
        </p:nvPicPr>
        <p:blipFill rotWithShape="1">
          <a:blip r:embed="rId5">
            <a:alphaModFix/>
          </a:blip>
          <a:srcRect b="31392" l="0" r="0" t="34481"/>
          <a:stretch/>
        </p:blipFill>
        <p:spPr>
          <a:xfrm>
            <a:off x="513275" y="2871475"/>
            <a:ext cx="6676200" cy="844325"/>
          </a:xfrm>
          <a:prstGeom prst="rect">
            <a:avLst/>
          </a:prstGeom>
          <a:noFill/>
          <a:ln>
            <a:noFill/>
          </a:ln>
        </p:spPr>
      </p:pic>
      <p:pic>
        <p:nvPicPr>
          <p:cNvPr id="311" name="Google Shape;311;p35"/>
          <p:cNvPicPr preferRelativeResize="0"/>
          <p:nvPr/>
        </p:nvPicPr>
        <p:blipFill rotWithShape="1">
          <a:blip r:embed="rId5">
            <a:alphaModFix/>
          </a:blip>
          <a:srcRect b="0" l="0" r="0" t="65874"/>
          <a:stretch/>
        </p:blipFill>
        <p:spPr>
          <a:xfrm>
            <a:off x="513275" y="3662100"/>
            <a:ext cx="6676200" cy="84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727650" y="589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Predicting ratings- our data</a:t>
            </a:r>
            <a:endParaRPr/>
          </a:p>
        </p:txBody>
      </p:sp>
      <p:sp>
        <p:nvSpPr>
          <p:cNvPr id="317" name="Google Shape;317;p36"/>
          <p:cNvSpPr txBox="1"/>
          <p:nvPr>
            <p:ph idx="1" type="body"/>
          </p:nvPr>
        </p:nvSpPr>
        <p:spPr>
          <a:xfrm>
            <a:off x="727650" y="3007813"/>
            <a:ext cx="2914800" cy="615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en" sz="1410"/>
              <a:t>We use these two matrices to </a:t>
            </a:r>
            <a:endParaRPr b="1" sz="1410"/>
          </a:p>
          <a:p>
            <a:pPr indent="0" lvl="0" marL="0" rtl="0" algn="l">
              <a:lnSpc>
                <a:spcPct val="95000"/>
              </a:lnSpc>
              <a:spcBef>
                <a:spcPts val="0"/>
              </a:spcBef>
              <a:spcAft>
                <a:spcPts val="0"/>
              </a:spcAft>
              <a:buSzPts val="770"/>
              <a:buNone/>
            </a:pPr>
            <a:r>
              <a:rPr b="1" lang="en" sz="1410"/>
              <a:t>get our final matrix:</a:t>
            </a:r>
            <a:endParaRPr b="1" sz="1410"/>
          </a:p>
        </p:txBody>
      </p:sp>
      <p:pic>
        <p:nvPicPr>
          <p:cNvPr id="318" name="Google Shape;318;p36"/>
          <p:cNvPicPr preferRelativeResize="0"/>
          <p:nvPr/>
        </p:nvPicPr>
        <p:blipFill>
          <a:blip r:embed="rId3">
            <a:alphaModFix/>
          </a:blip>
          <a:stretch>
            <a:fillRect/>
          </a:stretch>
        </p:blipFill>
        <p:spPr>
          <a:xfrm>
            <a:off x="165816" y="1428650"/>
            <a:ext cx="4669960" cy="1053963"/>
          </a:xfrm>
          <a:prstGeom prst="rect">
            <a:avLst/>
          </a:prstGeom>
          <a:noFill/>
          <a:ln>
            <a:noFill/>
          </a:ln>
        </p:spPr>
      </p:pic>
      <p:pic>
        <p:nvPicPr>
          <p:cNvPr id="319" name="Google Shape;319;p36"/>
          <p:cNvPicPr preferRelativeResize="0"/>
          <p:nvPr/>
        </p:nvPicPr>
        <p:blipFill>
          <a:blip r:embed="rId4">
            <a:alphaModFix/>
          </a:blip>
          <a:stretch>
            <a:fillRect/>
          </a:stretch>
        </p:blipFill>
        <p:spPr>
          <a:xfrm>
            <a:off x="4436127" y="2269201"/>
            <a:ext cx="4707872" cy="1180375"/>
          </a:xfrm>
          <a:prstGeom prst="rect">
            <a:avLst/>
          </a:prstGeom>
          <a:noFill/>
          <a:ln>
            <a:noFill/>
          </a:ln>
        </p:spPr>
      </p:pic>
      <p:sp>
        <p:nvSpPr>
          <p:cNvPr id="320" name="Google Shape;320;p36"/>
          <p:cNvSpPr/>
          <p:nvPr/>
        </p:nvSpPr>
        <p:spPr>
          <a:xfrm>
            <a:off x="1877375" y="2479600"/>
            <a:ext cx="171300" cy="5352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1" name="Google Shape;321;p36"/>
          <p:cNvSpPr/>
          <p:nvPr/>
        </p:nvSpPr>
        <p:spPr>
          <a:xfrm flipH="1" rot="-5400000">
            <a:off x="3396075" y="1865775"/>
            <a:ext cx="327300" cy="1864500"/>
          </a:xfrm>
          <a:prstGeom prst="bentArrow">
            <a:avLst>
              <a:gd fmla="val 20369" name="adj1"/>
              <a:gd fmla="val 14286" name="adj2"/>
              <a:gd fmla="val 25000" name="adj3"/>
              <a:gd fmla="val 1319" name="adj4"/>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22" name="Google Shape;322;p36"/>
          <p:cNvPicPr preferRelativeResize="0"/>
          <p:nvPr/>
        </p:nvPicPr>
        <p:blipFill>
          <a:blip r:embed="rId5">
            <a:alphaModFix/>
          </a:blip>
          <a:stretch>
            <a:fillRect/>
          </a:stretch>
        </p:blipFill>
        <p:spPr>
          <a:xfrm>
            <a:off x="1509501" y="3668949"/>
            <a:ext cx="7312424" cy="1331875"/>
          </a:xfrm>
          <a:prstGeom prst="rect">
            <a:avLst/>
          </a:prstGeom>
          <a:noFill/>
          <a:ln>
            <a:noFill/>
          </a:ln>
        </p:spPr>
      </p:pic>
      <p:sp>
        <p:nvSpPr>
          <p:cNvPr id="323" name="Google Shape;323;p36"/>
          <p:cNvSpPr/>
          <p:nvPr/>
        </p:nvSpPr>
        <p:spPr>
          <a:xfrm flipH="1" rot="10800000">
            <a:off x="870100" y="3668950"/>
            <a:ext cx="342900" cy="664500"/>
          </a:xfrm>
          <a:prstGeom prst="bentArrow">
            <a:avLst>
              <a:gd fmla="val 25000" name="adj1"/>
              <a:gd fmla="val 25000" name="adj2"/>
              <a:gd fmla="val 25000" name="adj3"/>
              <a:gd fmla="val 43750" name="adj4"/>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729450" y="604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Predicted Ratings</a:t>
            </a:r>
            <a:endParaRPr/>
          </a:p>
        </p:txBody>
      </p:sp>
      <p:sp>
        <p:nvSpPr>
          <p:cNvPr id="329" name="Google Shape;329;p37"/>
          <p:cNvSpPr txBox="1"/>
          <p:nvPr>
            <p:ph idx="1" type="body"/>
          </p:nvPr>
        </p:nvSpPr>
        <p:spPr>
          <a:xfrm>
            <a:off x="1049625" y="4321200"/>
            <a:ext cx="7688700" cy="64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700"/>
              <a:t>The algorithm suggests The Departed would be a better movie for Willie</a:t>
            </a:r>
            <a:endParaRPr b="1" sz="1700"/>
          </a:p>
        </p:txBody>
      </p:sp>
      <p:pic>
        <p:nvPicPr>
          <p:cNvPr id="330" name="Google Shape;330;p37"/>
          <p:cNvPicPr preferRelativeResize="0"/>
          <p:nvPr/>
        </p:nvPicPr>
        <p:blipFill>
          <a:blip r:embed="rId3">
            <a:alphaModFix/>
          </a:blip>
          <a:stretch>
            <a:fillRect/>
          </a:stretch>
        </p:blipFill>
        <p:spPr>
          <a:xfrm>
            <a:off x="759013" y="2538613"/>
            <a:ext cx="8105775" cy="1476375"/>
          </a:xfrm>
          <a:prstGeom prst="rect">
            <a:avLst/>
          </a:prstGeom>
          <a:noFill/>
          <a:ln>
            <a:noFill/>
          </a:ln>
        </p:spPr>
      </p:pic>
      <p:pic>
        <p:nvPicPr>
          <p:cNvPr id="331" name="Google Shape;331;p37"/>
          <p:cNvPicPr preferRelativeResize="0"/>
          <p:nvPr/>
        </p:nvPicPr>
        <p:blipFill>
          <a:blip r:embed="rId4">
            <a:alphaModFix/>
          </a:blip>
          <a:stretch>
            <a:fillRect/>
          </a:stretch>
        </p:blipFill>
        <p:spPr>
          <a:xfrm>
            <a:off x="182225" y="2713175"/>
            <a:ext cx="576800" cy="696725"/>
          </a:xfrm>
          <a:prstGeom prst="rect">
            <a:avLst/>
          </a:prstGeom>
          <a:noFill/>
          <a:ln>
            <a:noFill/>
          </a:ln>
        </p:spPr>
      </p:pic>
      <p:sp>
        <p:nvSpPr>
          <p:cNvPr id="332" name="Google Shape;332;p37"/>
          <p:cNvSpPr/>
          <p:nvPr/>
        </p:nvSpPr>
        <p:spPr>
          <a:xfrm>
            <a:off x="885513" y="2826675"/>
            <a:ext cx="7852800" cy="2859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3" name="Google Shape;333;p37"/>
          <p:cNvSpPr/>
          <p:nvPr/>
        </p:nvSpPr>
        <p:spPr>
          <a:xfrm>
            <a:off x="4874600" y="2573013"/>
            <a:ext cx="1217100" cy="1407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 name="Google Shape;334;p37"/>
          <p:cNvSpPr/>
          <p:nvPr/>
        </p:nvSpPr>
        <p:spPr>
          <a:xfrm>
            <a:off x="6201750" y="2573000"/>
            <a:ext cx="1217100" cy="1407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35" name="Google Shape;335;p37"/>
          <p:cNvPicPr preferRelativeResize="0"/>
          <p:nvPr/>
        </p:nvPicPr>
        <p:blipFill>
          <a:blip r:embed="rId5">
            <a:alphaModFix/>
          </a:blip>
          <a:stretch>
            <a:fillRect/>
          </a:stretch>
        </p:blipFill>
        <p:spPr>
          <a:xfrm>
            <a:off x="5187399" y="1418075"/>
            <a:ext cx="2023149" cy="1040075"/>
          </a:xfrm>
          <a:prstGeom prst="rect">
            <a:avLst/>
          </a:prstGeom>
          <a:noFill/>
          <a:ln>
            <a:noFill/>
          </a:ln>
        </p:spPr>
      </p:pic>
      <p:sp>
        <p:nvSpPr>
          <p:cNvPr id="336" name="Google Shape;336;p37"/>
          <p:cNvSpPr txBox="1"/>
          <p:nvPr/>
        </p:nvSpPr>
        <p:spPr>
          <a:xfrm>
            <a:off x="833675" y="1418075"/>
            <a:ext cx="2750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80000"/>
                </a:solidFill>
                <a:latin typeface="Lato"/>
                <a:ea typeface="Lato"/>
                <a:cs typeface="Lato"/>
                <a:sym typeface="Lato"/>
              </a:rPr>
              <a:t>Which movie should be recommended to Willie?</a:t>
            </a:r>
            <a:endParaRPr b="1" sz="1300">
              <a:solidFill>
                <a:srgbClr val="980000"/>
              </a:solidFill>
              <a:latin typeface="Lato"/>
              <a:ea typeface="Lato"/>
              <a:cs typeface="Lato"/>
              <a:sym typeface="Lato"/>
            </a:endParaRPr>
          </a:p>
          <a:p>
            <a:pPr indent="0" lvl="0" marL="0" rtl="0" algn="l">
              <a:spcBef>
                <a:spcPts val="0"/>
              </a:spcBef>
              <a:spcAft>
                <a:spcPts val="0"/>
              </a:spcAft>
              <a:buNone/>
            </a:pPr>
            <a:r>
              <a:rPr b="1" lang="en" sz="1300">
                <a:solidFill>
                  <a:srgbClr val="980000"/>
                </a:solidFill>
                <a:latin typeface="Lato"/>
                <a:ea typeface="Lato"/>
                <a:cs typeface="Lato"/>
                <a:sym typeface="Lato"/>
              </a:rPr>
              <a:t>The Departed or Pulp Fiction?</a:t>
            </a:r>
            <a:endParaRPr b="1" sz="1300">
              <a:solidFill>
                <a:srgbClr val="98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type="title"/>
          </p:nvPr>
        </p:nvSpPr>
        <p:spPr>
          <a:xfrm>
            <a:off x="303300" y="160975"/>
            <a:ext cx="3396600" cy="84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solidFill>
                  <a:schemeClr val="dk1"/>
                </a:solidFill>
              </a:rPr>
              <a:t>Benefits </a:t>
            </a:r>
            <a:r>
              <a:rPr lang="en" sz="3200">
                <a:solidFill>
                  <a:schemeClr val="dk1"/>
                </a:solidFill>
              </a:rPr>
              <a:t>of SVD</a:t>
            </a:r>
            <a:endParaRPr sz="3200">
              <a:solidFill>
                <a:schemeClr val="accent1"/>
              </a:solidFill>
            </a:endParaRPr>
          </a:p>
        </p:txBody>
      </p:sp>
      <p:sp>
        <p:nvSpPr>
          <p:cNvPr id="342" name="Google Shape;342;p38"/>
          <p:cNvSpPr txBox="1"/>
          <p:nvPr>
            <p:ph idx="2" type="body"/>
          </p:nvPr>
        </p:nvSpPr>
        <p:spPr>
          <a:xfrm>
            <a:off x="5051000" y="1429700"/>
            <a:ext cx="3725700" cy="1434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600"/>
              <a:t>SVD</a:t>
            </a:r>
            <a:r>
              <a:rPr lang="en" sz="1600"/>
              <a:t> complexity can strain resources, particularly with very large data sets </a:t>
            </a:r>
            <a:endParaRPr sz="1600"/>
          </a:p>
          <a:p>
            <a:pPr indent="0" lvl="0" marL="0" rtl="0" algn="l">
              <a:spcBef>
                <a:spcPts val="1200"/>
              </a:spcBef>
              <a:spcAft>
                <a:spcPts val="1200"/>
              </a:spcAft>
              <a:buNone/>
            </a:pPr>
            <a:r>
              <a:rPr lang="en" sz="1600"/>
              <a:t>Struggles with new users/items (cold start) and rapidly updating preferences.</a:t>
            </a:r>
            <a:endParaRPr sz="1600"/>
          </a:p>
        </p:txBody>
      </p:sp>
      <p:sp>
        <p:nvSpPr>
          <p:cNvPr id="343" name="Google Shape;343;p38"/>
          <p:cNvSpPr txBox="1"/>
          <p:nvPr>
            <p:ph idx="1" type="subTitle"/>
          </p:nvPr>
        </p:nvSpPr>
        <p:spPr>
          <a:xfrm>
            <a:off x="457725" y="1429700"/>
            <a:ext cx="3725700" cy="1662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Simplifies datasets, making patterns more discernible and calculations faster.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Enhances the accuracy of predictions, tailoring recommendations to individual preferences.</a:t>
            </a:r>
            <a:endParaRPr>
              <a:solidFill>
                <a:schemeClr val="dk1"/>
              </a:solidFill>
            </a:endParaRPr>
          </a:p>
        </p:txBody>
      </p:sp>
      <p:sp>
        <p:nvSpPr>
          <p:cNvPr id="344" name="Google Shape;344;p38"/>
          <p:cNvSpPr txBox="1"/>
          <p:nvPr/>
        </p:nvSpPr>
        <p:spPr>
          <a:xfrm>
            <a:off x="4041000" y="160975"/>
            <a:ext cx="934200" cy="70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Raleway"/>
                <a:ea typeface="Raleway"/>
                <a:cs typeface="Raleway"/>
                <a:sym typeface="Raleway"/>
              </a:rPr>
              <a:t> </a:t>
            </a:r>
            <a:r>
              <a:rPr b="1" lang="en" sz="2600">
                <a:solidFill>
                  <a:schemeClr val="dk2"/>
                </a:solidFill>
                <a:latin typeface="Raleway"/>
                <a:ea typeface="Raleway"/>
                <a:cs typeface="Raleway"/>
                <a:sym typeface="Raleway"/>
              </a:rPr>
              <a:t>vs</a:t>
            </a:r>
            <a:r>
              <a:rPr b="1" lang="en" sz="2600">
                <a:solidFill>
                  <a:schemeClr val="accent1"/>
                </a:solidFill>
                <a:latin typeface="Raleway"/>
                <a:ea typeface="Raleway"/>
                <a:cs typeface="Raleway"/>
                <a:sym typeface="Raleway"/>
              </a:rPr>
              <a:t> </a:t>
            </a:r>
            <a:endParaRPr sz="1300">
              <a:solidFill>
                <a:schemeClr val="accent1"/>
              </a:solidFill>
              <a:latin typeface="Lato"/>
              <a:ea typeface="Lato"/>
              <a:cs typeface="Lato"/>
              <a:sym typeface="Lato"/>
            </a:endParaRPr>
          </a:p>
        </p:txBody>
      </p:sp>
      <p:sp>
        <p:nvSpPr>
          <p:cNvPr id="345" name="Google Shape;345;p38"/>
          <p:cNvSpPr txBox="1"/>
          <p:nvPr/>
        </p:nvSpPr>
        <p:spPr>
          <a:xfrm>
            <a:off x="5316300" y="291800"/>
            <a:ext cx="3524400" cy="70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accent1"/>
                </a:solidFill>
                <a:latin typeface="Raleway"/>
                <a:ea typeface="Raleway"/>
                <a:cs typeface="Raleway"/>
                <a:sym typeface="Raleway"/>
              </a:rPr>
              <a:t>Limitations</a:t>
            </a:r>
            <a:r>
              <a:rPr b="1" lang="en" sz="2600">
                <a:solidFill>
                  <a:schemeClr val="accent1"/>
                </a:solidFill>
                <a:latin typeface="Raleway"/>
                <a:ea typeface="Raleway"/>
                <a:cs typeface="Raleway"/>
                <a:sym typeface="Raleway"/>
              </a:rPr>
              <a:t>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9"/>
          <p:cNvSpPr txBox="1"/>
          <p:nvPr>
            <p:ph type="title"/>
          </p:nvPr>
        </p:nvSpPr>
        <p:spPr>
          <a:xfrm>
            <a:off x="3860400" y="221800"/>
            <a:ext cx="1423200" cy="5352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Sources</a:t>
            </a:r>
            <a:endParaRPr/>
          </a:p>
        </p:txBody>
      </p:sp>
      <p:sp>
        <p:nvSpPr>
          <p:cNvPr id="351" name="Google Shape;351;p39"/>
          <p:cNvSpPr txBox="1"/>
          <p:nvPr>
            <p:ph idx="1" type="body"/>
          </p:nvPr>
        </p:nvSpPr>
        <p:spPr>
          <a:xfrm>
            <a:off x="717700" y="1269550"/>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main source:</a:t>
            </a:r>
            <a:endParaRPr/>
          </a:p>
          <a:p>
            <a:pPr indent="-311150" lvl="0" marL="457200" rtl="0" algn="l">
              <a:spcBef>
                <a:spcPts val="1200"/>
              </a:spcBef>
              <a:spcAft>
                <a:spcPts val="0"/>
              </a:spcAft>
              <a:buClr>
                <a:schemeClr val="dk1"/>
              </a:buClr>
              <a:buSzPts val="1300"/>
              <a:buChar char="★"/>
            </a:pPr>
            <a:r>
              <a:rPr lang="en" sz="1050">
                <a:solidFill>
                  <a:srgbClr val="666666"/>
                </a:solidFill>
                <a:highlight>
                  <a:srgbClr val="FFFFFF"/>
                </a:highlight>
                <a:latin typeface="Roboto"/>
                <a:ea typeface="Roboto"/>
                <a:cs typeface="Roboto"/>
                <a:sym typeface="Roboto"/>
              </a:rPr>
              <a:t>Osmanlı, O. N. (2010). </a:t>
            </a:r>
            <a:r>
              <a:rPr i="1" lang="en" sz="1050">
                <a:solidFill>
                  <a:srgbClr val="666666"/>
                </a:solidFill>
                <a:highlight>
                  <a:srgbClr val="FFFFFF"/>
                </a:highlight>
                <a:latin typeface="Roboto"/>
                <a:ea typeface="Roboto"/>
                <a:cs typeface="Roboto"/>
                <a:sym typeface="Roboto"/>
              </a:rPr>
              <a:t>A singular value decomposition approach for recommendation systems</a:t>
            </a:r>
            <a:r>
              <a:rPr lang="en" sz="1050">
                <a:solidFill>
                  <a:srgbClr val="666666"/>
                </a:solidFill>
                <a:highlight>
                  <a:srgbClr val="FFFFFF"/>
                </a:highlight>
                <a:latin typeface="Roboto"/>
                <a:ea typeface="Roboto"/>
                <a:cs typeface="Roboto"/>
                <a:sym typeface="Roboto"/>
              </a:rPr>
              <a:t> [M.S. - Master of Science]. Middle East Technical University. </a:t>
            </a:r>
            <a:r>
              <a:rPr lang="en" sz="1100" u="sng">
                <a:solidFill>
                  <a:schemeClr val="dk1"/>
                </a:solidFill>
                <a:latin typeface="Arial"/>
                <a:ea typeface="Arial"/>
                <a:cs typeface="Arial"/>
                <a:sym typeface="Arial"/>
                <a:hlinkClick r:id="rId3">
                  <a:extLst>
                    <a:ext uri="{A12FA001-AC4F-418D-AE19-62706E023703}">
                      <ahyp:hlinkClr val="tx"/>
                    </a:ext>
                  </a:extLst>
                </a:hlinkClick>
              </a:rPr>
              <a:t>https://open.metu.edu.tr/handle/11511/19640</a:t>
            </a:r>
            <a:r>
              <a:rPr lang="en" sz="1100">
                <a:solidFill>
                  <a:schemeClr val="dk1"/>
                </a:solidFill>
              </a:rPr>
              <a:t> </a:t>
            </a:r>
            <a:endParaRPr sz="1300">
              <a:solidFill>
                <a:schemeClr val="dk1"/>
              </a:solidFill>
            </a:endParaRPr>
          </a:p>
          <a:p>
            <a:pPr indent="0" lvl="0" marL="0" rtl="0" algn="l">
              <a:spcBef>
                <a:spcPts val="0"/>
              </a:spcBef>
              <a:spcAft>
                <a:spcPts val="0"/>
              </a:spcAft>
              <a:buNone/>
            </a:pPr>
            <a:r>
              <a:t/>
            </a:r>
            <a:endParaRPr>
              <a:latin typeface="Arial"/>
              <a:ea typeface="Arial"/>
              <a:cs typeface="Arial"/>
              <a:sym typeface="Arial"/>
            </a:endParaRPr>
          </a:p>
        </p:txBody>
      </p:sp>
      <p:sp>
        <p:nvSpPr>
          <p:cNvPr id="352" name="Google Shape;352;p39"/>
          <p:cNvSpPr txBox="1"/>
          <p:nvPr>
            <p:ph idx="2" type="body"/>
          </p:nvPr>
        </p:nvSpPr>
        <p:spPr>
          <a:xfrm>
            <a:off x="4492000" y="1192975"/>
            <a:ext cx="43404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Others of note:</a:t>
            </a:r>
            <a:endParaRPr/>
          </a:p>
          <a:p>
            <a:pPr indent="-298450" lvl="0" marL="457200" rtl="0" algn="l">
              <a:spcBef>
                <a:spcPts val="1200"/>
              </a:spcBef>
              <a:spcAft>
                <a:spcPts val="0"/>
              </a:spcAft>
              <a:buClr>
                <a:schemeClr val="dk1"/>
              </a:buClr>
              <a:buSzPts val="1100"/>
              <a:buChar char="-"/>
            </a:pPr>
            <a:r>
              <a:rPr lang="en" sz="1100" u="sng">
                <a:solidFill>
                  <a:schemeClr val="dk1"/>
                </a:solidFill>
                <a:latin typeface="Arial"/>
                <a:ea typeface="Arial"/>
                <a:cs typeface="Arial"/>
                <a:sym typeface="Arial"/>
                <a:hlinkClick r:id="rId4">
                  <a:extLst>
                    <a:ext uri="{A12FA001-AC4F-418D-AE19-62706E023703}">
                      <ahyp:hlinkClr val="tx"/>
                    </a:ext>
                  </a:extLst>
                </a:hlinkClick>
              </a:rPr>
              <a:t>Enhancing Recommender Systems with NLP-based Biased </a:t>
            </a:r>
            <a:endParaRPr>
              <a:solidFill>
                <a:schemeClr val="dk1"/>
              </a:solidFill>
            </a:endParaRPr>
          </a:p>
          <a:p>
            <a:pPr indent="-298450" lvl="0" marL="457200" rtl="0" algn="l">
              <a:spcBef>
                <a:spcPts val="0"/>
              </a:spcBef>
              <a:spcAft>
                <a:spcPts val="0"/>
              </a:spcAft>
              <a:buClr>
                <a:schemeClr val="dk1"/>
              </a:buClr>
              <a:buSzPts val="1100"/>
              <a:buChar char="-"/>
            </a:pPr>
            <a:r>
              <a:rPr lang="en" sz="1100" u="sng">
                <a:solidFill>
                  <a:schemeClr val="dk1"/>
                </a:solidFill>
                <a:latin typeface="Arial"/>
                <a:ea typeface="Arial"/>
                <a:cs typeface="Arial"/>
                <a:sym typeface="Arial"/>
                <a:hlinkClick r:id="rId5">
                  <a:extLst>
                    <a:ext uri="{A12FA001-AC4F-418D-AE19-62706E023703}">
                      <ahyp:hlinkClr val="tx"/>
                    </a:ext>
                  </a:extLst>
                </a:hlinkClick>
              </a:rPr>
              <a:t>Singular Value Decomposition | Semantic Scholar</a:t>
            </a:r>
            <a:endParaRPr sz="1100" u="sng">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Char char="-"/>
            </a:pPr>
            <a:r>
              <a:rPr lang="en" sz="1100" u="sng">
                <a:solidFill>
                  <a:schemeClr val="dk1"/>
                </a:solidFill>
                <a:latin typeface="Arial"/>
                <a:ea typeface="Arial"/>
                <a:cs typeface="Arial"/>
                <a:sym typeface="Arial"/>
                <a:hlinkClick r:id="rId6">
                  <a:extLst>
                    <a:ext uri="{A12FA001-AC4F-418D-AE19-62706E023703}">
                      <ahyp:hlinkClr val="tx"/>
                    </a:ext>
                  </a:extLst>
                </a:hlinkClick>
              </a:rPr>
              <a:t>Recommender systems: a novel approach based on singular value decomposition | Semantic Scholar</a:t>
            </a:r>
            <a:endParaRPr sz="1100">
              <a:solidFill>
                <a:schemeClr val="dk1"/>
              </a:solidFill>
            </a:endParaRPr>
          </a:p>
          <a:p>
            <a:pPr indent="-311150" lvl="0" marL="457200" rtl="0" algn="l">
              <a:spcBef>
                <a:spcPts val="0"/>
              </a:spcBef>
              <a:spcAft>
                <a:spcPts val="0"/>
              </a:spcAft>
              <a:buClr>
                <a:schemeClr val="dk1"/>
              </a:buClr>
              <a:buSzPts val="1300"/>
              <a:buFont typeface="Arial"/>
              <a:buChar char="-"/>
            </a:pPr>
            <a:r>
              <a:rPr lang="en" sz="1100" u="sng">
                <a:solidFill>
                  <a:schemeClr val="dk1"/>
                </a:solidFill>
                <a:latin typeface="Arial"/>
                <a:ea typeface="Arial"/>
                <a:cs typeface="Arial"/>
                <a:sym typeface="Arial"/>
                <a:hlinkClick r:id="rId7">
                  <a:extLst>
                    <a:ext uri="{A12FA001-AC4F-418D-AE19-62706E023703}">
                      <ahyp:hlinkClr val="tx"/>
                    </a:ext>
                  </a:extLst>
                </a:hlinkClick>
              </a:rPr>
              <a:t>Recommendation Algorithm with SVD - Jake Tae</a:t>
            </a:r>
            <a:endParaRPr>
              <a:solidFill>
                <a:schemeClr val="dk1"/>
              </a:solidFill>
              <a:latin typeface="Arial"/>
              <a:ea typeface="Arial"/>
              <a:cs typeface="Arial"/>
              <a:sym typeface="Arial"/>
            </a:endParaRPr>
          </a:p>
          <a:p>
            <a:pPr indent="-311150" lvl="0" marL="457200" rtl="0" algn="l">
              <a:spcBef>
                <a:spcPts val="0"/>
              </a:spcBef>
              <a:spcAft>
                <a:spcPts val="0"/>
              </a:spcAft>
              <a:buClr>
                <a:schemeClr val="dk1"/>
              </a:buClr>
              <a:buSzPts val="1300"/>
              <a:buFont typeface="Arial"/>
              <a:buChar char="-"/>
            </a:pPr>
            <a:r>
              <a:rPr lang="en" sz="1100" u="sng">
                <a:solidFill>
                  <a:schemeClr val="dk1"/>
                </a:solidFill>
                <a:latin typeface="Arial"/>
                <a:ea typeface="Arial"/>
                <a:cs typeface="Arial"/>
                <a:sym typeface="Arial"/>
                <a:hlinkClick r:id="rId8">
                  <a:extLst>
                    <a:ext uri="{A12FA001-AC4F-418D-AE19-62706E023703}">
                      <ahyp:hlinkClr val="tx"/>
                    </a:ext>
                  </a:extLst>
                </a:hlinkClick>
              </a:rPr>
              <a:t>Recommender System — singular value decomposition (SVD) &amp; truncated SVD | by Denise Chen | Towards Data Science</a:t>
            </a:r>
            <a:endParaRPr sz="1100">
              <a:solidFill>
                <a:schemeClr val="dk1"/>
              </a:solidFill>
            </a:endParaRPr>
          </a:p>
          <a:p>
            <a:pPr indent="-298450" lvl="0" marL="457200" rtl="0" algn="l">
              <a:spcBef>
                <a:spcPts val="0"/>
              </a:spcBef>
              <a:spcAft>
                <a:spcPts val="0"/>
              </a:spcAft>
              <a:buClr>
                <a:schemeClr val="dk1"/>
              </a:buClr>
              <a:buSzPts val="1100"/>
              <a:buChar char="-"/>
            </a:pPr>
            <a:r>
              <a:rPr lang="en" sz="1100" u="sng">
                <a:solidFill>
                  <a:schemeClr val="dk1"/>
                </a:solidFill>
                <a:hlinkClick r:id="rId9">
                  <a:extLst>
                    <a:ext uri="{A12FA001-AC4F-418D-AE19-62706E023703}">
                      <ahyp:hlinkClr val="tx"/>
                    </a:ext>
                  </a:extLst>
                </a:hlinkClick>
              </a:rPr>
              <a:t>https://realpython.com/build-recommendation-engine-collaborative-filtering/</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93950" y="0"/>
            <a:ext cx="34350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Motivating Example</a:t>
            </a:r>
            <a:endParaRPr sz="2400"/>
          </a:p>
        </p:txBody>
      </p:sp>
      <p:pic>
        <p:nvPicPr>
          <p:cNvPr id="103" name="Google Shape;103;p15"/>
          <p:cNvPicPr preferRelativeResize="0"/>
          <p:nvPr/>
        </p:nvPicPr>
        <p:blipFill>
          <a:blip r:embed="rId3">
            <a:alphaModFix/>
          </a:blip>
          <a:stretch>
            <a:fillRect/>
          </a:stretch>
        </p:blipFill>
        <p:spPr>
          <a:xfrm>
            <a:off x="6885869" y="140899"/>
            <a:ext cx="2081982" cy="1171675"/>
          </a:xfrm>
          <a:prstGeom prst="rect">
            <a:avLst/>
          </a:prstGeom>
          <a:noFill/>
          <a:ln>
            <a:noFill/>
          </a:ln>
        </p:spPr>
      </p:pic>
      <p:sp>
        <p:nvSpPr>
          <p:cNvPr id="104" name="Google Shape;104;p15"/>
          <p:cNvSpPr txBox="1"/>
          <p:nvPr/>
        </p:nvSpPr>
        <p:spPr>
          <a:xfrm>
            <a:off x="671700" y="1648725"/>
            <a:ext cx="74685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1"/>
                </a:solidFill>
                <a:latin typeface="Lato"/>
                <a:ea typeface="Lato"/>
                <a:cs typeface="Lato"/>
                <a:sym typeface="Lato"/>
              </a:rPr>
              <a:t>Our example SVD </a:t>
            </a:r>
            <a:r>
              <a:rPr lang="en" sz="2000">
                <a:solidFill>
                  <a:schemeClr val="accent1"/>
                </a:solidFill>
                <a:latin typeface="Lato"/>
                <a:ea typeface="Lato"/>
                <a:cs typeface="Lato"/>
                <a:sym typeface="Lato"/>
              </a:rPr>
              <a:t>recommender</a:t>
            </a:r>
            <a:r>
              <a:rPr lang="en" sz="2000">
                <a:solidFill>
                  <a:schemeClr val="accent1"/>
                </a:solidFill>
                <a:latin typeface="Lato"/>
                <a:ea typeface="Lato"/>
                <a:cs typeface="Lato"/>
                <a:sym typeface="Lato"/>
              </a:rPr>
              <a:t> system is similar to one a </a:t>
            </a:r>
            <a:r>
              <a:rPr lang="en" sz="2000">
                <a:solidFill>
                  <a:schemeClr val="accent1"/>
                </a:solidFill>
                <a:latin typeface="Lato"/>
                <a:ea typeface="Lato"/>
                <a:cs typeface="Lato"/>
                <a:sym typeface="Lato"/>
              </a:rPr>
              <a:t>streaming</a:t>
            </a:r>
            <a:r>
              <a:rPr lang="en" sz="2000">
                <a:solidFill>
                  <a:schemeClr val="accent1"/>
                </a:solidFill>
                <a:latin typeface="Lato"/>
                <a:ea typeface="Lato"/>
                <a:cs typeface="Lato"/>
                <a:sym typeface="Lato"/>
              </a:rPr>
              <a:t> service would use, like Netflix. </a:t>
            </a:r>
            <a:r>
              <a:rPr lang="en" sz="2000" u="sng">
                <a:solidFill>
                  <a:schemeClr val="accent1"/>
                </a:solidFill>
                <a:latin typeface="Lato"/>
                <a:ea typeface="Lato"/>
                <a:cs typeface="Lato"/>
                <a:sym typeface="Lato"/>
              </a:rPr>
              <a:t>Our matrix includes a few different users and movie offerings.</a:t>
            </a:r>
            <a:endParaRPr b="1" sz="2600" u="sng">
              <a:solidFill>
                <a:schemeClr val="accent1"/>
              </a:solidFill>
              <a:latin typeface="Lato"/>
              <a:ea typeface="Lato"/>
              <a:cs typeface="Lato"/>
              <a:sym typeface="Lato"/>
            </a:endParaRPr>
          </a:p>
          <a:p>
            <a:pPr indent="0" lvl="0" marL="0" rtl="0" algn="l">
              <a:spcBef>
                <a:spcPts val="0"/>
              </a:spcBef>
              <a:spcAft>
                <a:spcPts val="0"/>
              </a:spcAft>
              <a:buNone/>
            </a:pPr>
            <a:r>
              <a:t/>
            </a:r>
            <a:endParaRPr b="1" sz="2600">
              <a:solidFill>
                <a:schemeClr val="accent1"/>
              </a:solidFill>
              <a:latin typeface="Lato"/>
              <a:ea typeface="Lato"/>
              <a:cs typeface="Lato"/>
              <a:sym typeface="Lato"/>
            </a:endParaRPr>
          </a:p>
          <a:p>
            <a:pPr indent="0" lvl="0" marL="0" rtl="0" algn="l">
              <a:spcBef>
                <a:spcPts val="0"/>
              </a:spcBef>
              <a:spcAft>
                <a:spcPts val="0"/>
              </a:spcAft>
              <a:buNone/>
            </a:pPr>
            <a:r>
              <a:rPr b="1" lang="en" sz="2000">
                <a:solidFill>
                  <a:schemeClr val="accent1"/>
                </a:solidFill>
                <a:latin typeface="Lato"/>
                <a:ea typeface="Lato"/>
                <a:cs typeface="Lato"/>
                <a:sym typeface="Lato"/>
              </a:rPr>
              <a:t>Motivating Question: </a:t>
            </a:r>
            <a:r>
              <a:rPr lang="en" sz="2000">
                <a:solidFill>
                  <a:schemeClr val="accent1"/>
                </a:solidFill>
                <a:latin typeface="Lato"/>
                <a:ea typeface="Lato"/>
                <a:cs typeface="Lato"/>
                <a:sym typeface="Lato"/>
              </a:rPr>
              <a:t>Given a dataset of users and movie preferences, how can we use our current information predict </a:t>
            </a:r>
            <a:r>
              <a:rPr lang="en" sz="2000">
                <a:solidFill>
                  <a:schemeClr val="accent1"/>
                </a:solidFill>
                <a:latin typeface="Lato"/>
                <a:ea typeface="Lato"/>
                <a:cs typeface="Lato"/>
                <a:sym typeface="Lato"/>
              </a:rPr>
              <a:t>unknown</a:t>
            </a:r>
            <a:r>
              <a:rPr lang="en" sz="2000">
                <a:solidFill>
                  <a:schemeClr val="accent1"/>
                </a:solidFill>
                <a:latin typeface="Lato"/>
                <a:ea typeface="Lato"/>
                <a:cs typeface="Lato"/>
                <a:sym typeface="Lato"/>
              </a:rPr>
              <a:t> values? That is, </a:t>
            </a:r>
            <a:r>
              <a:rPr lang="en" sz="2000" u="sng">
                <a:solidFill>
                  <a:schemeClr val="accent1"/>
                </a:solidFill>
                <a:latin typeface="Lato"/>
                <a:ea typeface="Lato"/>
                <a:cs typeface="Lato"/>
                <a:sym typeface="Lato"/>
              </a:rPr>
              <a:t>predict which movies a user should watch if they don’t already have a preference. </a:t>
            </a:r>
            <a:endParaRPr sz="2000" u="sng">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93950" y="0"/>
            <a:ext cx="34350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Motivating Example</a:t>
            </a:r>
            <a:endParaRPr sz="2400"/>
          </a:p>
        </p:txBody>
      </p:sp>
      <p:pic>
        <p:nvPicPr>
          <p:cNvPr id="110" name="Google Shape;110;p16"/>
          <p:cNvPicPr preferRelativeResize="0"/>
          <p:nvPr/>
        </p:nvPicPr>
        <p:blipFill>
          <a:blip r:embed="rId3">
            <a:alphaModFix/>
          </a:blip>
          <a:stretch>
            <a:fillRect/>
          </a:stretch>
        </p:blipFill>
        <p:spPr>
          <a:xfrm>
            <a:off x="761138" y="793988"/>
            <a:ext cx="7621724" cy="4287226"/>
          </a:xfrm>
          <a:prstGeom prst="rect">
            <a:avLst/>
          </a:prstGeom>
          <a:noFill/>
          <a:ln>
            <a:noFill/>
          </a:ln>
        </p:spPr>
      </p:pic>
      <p:pic>
        <p:nvPicPr>
          <p:cNvPr id="111" name="Google Shape;111;p16"/>
          <p:cNvPicPr preferRelativeResize="0"/>
          <p:nvPr/>
        </p:nvPicPr>
        <p:blipFill>
          <a:blip r:embed="rId4">
            <a:alphaModFix/>
          </a:blip>
          <a:stretch>
            <a:fillRect/>
          </a:stretch>
        </p:blipFill>
        <p:spPr>
          <a:xfrm>
            <a:off x="6885869" y="140899"/>
            <a:ext cx="2081982" cy="1171675"/>
          </a:xfrm>
          <a:prstGeom prst="rect">
            <a:avLst/>
          </a:prstGeom>
          <a:noFill/>
          <a:ln>
            <a:noFill/>
          </a:ln>
        </p:spPr>
      </p:pic>
      <p:sp>
        <p:nvSpPr>
          <p:cNvPr id="112" name="Google Shape;112;p16"/>
          <p:cNvSpPr/>
          <p:nvPr/>
        </p:nvSpPr>
        <p:spPr>
          <a:xfrm>
            <a:off x="4633900" y="2705100"/>
            <a:ext cx="357300" cy="345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 name="Google Shape;113;p16"/>
          <p:cNvSpPr/>
          <p:nvPr/>
        </p:nvSpPr>
        <p:spPr>
          <a:xfrm>
            <a:off x="5345900" y="2705100"/>
            <a:ext cx="357300" cy="345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 name="Google Shape;114;p16"/>
          <p:cNvSpPr txBox="1"/>
          <p:nvPr/>
        </p:nvSpPr>
        <p:spPr>
          <a:xfrm>
            <a:off x="6799200" y="1774050"/>
            <a:ext cx="16908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980000"/>
                </a:solidFill>
                <a:latin typeface="Lato"/>
                <a:ea typeface="Lato"/>
                <a:cs typeface="Lato"/>
                <a:sym typeface="Lato"/>
              </a:rPr>
              <a:t>Which movie should be recommended to Willie?</a:t>
            </a:r>
            <a:endParaRPr b="1" sz="1300">
              <a:solidFill>
                <a:srgbClr val="980000"/>
              </a:solidFill>
              <a:latin typeface="Lato"/>
              <a:ea typeface="Lato"/>
              <a:cs typeface="Lato"/>
              <a:sym typeface="Lato"/>
            </a:endParaRPr>
          </a:p>
          <a:p>
            <a:pPr indent="0" lvl="0" marL="0" rtl="0" algn="l">
              <a:spcBef>
                <a:spcPts val="0"/>
              </a:spcBef>
              <a:spcAft>
                <a:spcPts val="0"/>
              </a:spcAft>
              <a:buNone/>
            </a:pPr>
            <a:r>
              <a:rPr b="1" lang="en" sz="1300">
                <a:solidFill>
                  <a:srgbClr val="980000"/>
                </a:solidFill>
                <a:latin typeface="Lato"/>
                <a:ea typeface="Lato"/>
                <a:cs typeface="Lato"/>
                <a:sym typeface="Lato"/>
              </a:rPr>
              <a:t>The Departed or Pulp Fiction?</a:t>
            </a:r>
            <a:endParaRPr b="1" sz="1300">
              <a:solidFill>
                <a:srgbClr val="98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 based filtering</a:t>
            </a:r>
            <a:endParaRPr/>
          </a:p>
        </p:txBody>
      </p:sp>
      <p:sp>
        <p:nvSpPr>
          <p:cNvPr id="120" name="Google Shape;120;p17"/>
          <p:cNvSpPr txBox="1"/>
          <p:nvPr>
            <p:ph idx="1" type="body"/>
          </p:nvPr>
        </p:nvSpPr>
        <p:spPr>
          <a:xfrm>
            <a:off x="299975" y="1853850"/>
            <a:ext cx="2883600" cy="3397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Similarity of items are rated on the item’s features</a:t>
            </a:r>
            <a:endParaRPr sz="1500"/>
          </a:p>
          <a:p>
            <a:pPr indent="-323850" lvl="0" marL="457200" rtl="0" algn="l">
              <a:spcBef>
                <a:spcPts val="0"/>
              </a:spcBef>
              <a:spcAft>
                <a:spcPts val="0"/>
              </a:spcAft>
              <a:buSzPts val="1500"/>
              <a:buChar char="-"/>
            </a:pPr>
            <a:r>
              <a:rPr lang="en" sz="1500"/>
              <a:t>If a user likes an item, another item with similar features will be recommended</a:t>
            </a:r>
            <a:endParaRPr sz="1500"/>
          </a:p>
        </p:txBody>
      </p:sp>
      <p:pic>
        <p:nvPicPr>
          <p:cNvPr id="121" name="Google Shape;121;p17"/>
          <p:cNvPicPr preferRelativeResize="0"/>
          <p:nvPr/>
        </p:nvPicPr>
        <p:blipFill>
          <a:blip r:embed="rId3">
            <a:alphaModFix/>
          </a:blip>
          <a:stretch>
            <a:fillRect/>
          </a:stretch>
        </p:blipFill>
        <p:spPr>
          <a:xfrm>
            <a:off x="3359200" y="1853848"/>
            <a:ext cx="5708374" cy="310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258125" y="4529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Collaborative filtering</a:t>
            </a:r>
            <a:endParaRPr/>
          </a:p>
        </p:txBody>
      </p:sp>
      <p:sp>
        <p:nvSpPr>
          <p:cNvPr id="127" name="Google Shape;127;p18"/>
          <p:cNvSpPr txBox="1"/>
          <p:nvPr>
            <p:ph idx="1" type="body"/>
          </p:nvPr>
        </p:nvSpPr>
        <p:spPr>
          <a:xfrm>
            <a:off x="0" y="1539250"/>
            <a:ext cx="4608900" cy="3397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Most popular method of recommendation</a:t>
            </a:r>
            <a:endParaRPr sz="1500"/>
          </a:p>
          <a:p>
            <a:pPr indent="-323850" lvl="0" marL="457200" rtl="0" algn="l">
              <a:spcBef>
                <a:spcPts val="0"/>
              </a:spcBef>
              <a:spcAft>
                <a:spcPts val="0"/>
              </a:spcAft>
              <a:buSzPts val="1500"/>
              <a:buChar char="-"/>
            </a:pPr>
            <a:r>
              <a:rPr lang="en" sz="1500"/>
              <a:t>Model-based is a black box implementation, where you feed it data and train the model to make good recommendations</a:t>
            </a:r>
            <a:endParaRPr sz="1500"/>
          </a:p>
          <a:p>
            <a:pPr indent="-323850" lvl="0" marL="457200" rtl="0" algn="l">
              <a:spcBef>
                <a:spcPts val="0"/>
              </a:spcBef>
              <a:spcAft>
                <a:spcPts val="0"/>
              </a:spcAft>
              <a:buSzPts val="1500"/>
              <a:buChar char="-"/>
            </a:pPr>
            <a:r>
              <a:rPr lang="en" sz="1500"/>
              <a:t>User-based memory </a:t>
            </a:r>
            <a:r>
              <a:rPr lang="en" sz="1500"/>
              <a:t>recommendation</a:t>
            </a:r>
            <a:r>
              <a:rPr lang="en" sz="1500"/>
              <a:t> judges how similar other users are based on a given user’s history</a:t>
            </a:r>
            <a:endParaRPr sz="1500"/>
          </a:p>
          <a:p>
            <a:pPr indent="-323850" lvl="0" marL="457200" rtl="0" algn="l">
              <a:spcBef>
                <a:spcPts val="0"/>
              </a:spcBef>
              <a:spcAft>
                <a:spcPts val="0"/>
              </a:spcAft>
              <a:buSzPts val="1500"/>
              <a:buChar char="-"/>
            </a:pPr>
            <a:r>
              <a:rPr lang="en" sz="1500"/>
              <a:t>Item-based memory recommendation systems judges how similar items are based on a given user’s history</a:t>
            </a:r>
            <a:endParaRPr sz="1500"/>
          </a:p>
        </p:txBody>
      </p:sp>
      <p:pic>
        <p:nvPicPr>
          <p:cNvPr id="128" name="Google Shape;128;p18"/>
          <p:cNvPicPr preferRelativeResize="0"/>
          <p:nvPr/>
        </p:nvPicPr>
        <p:blipFill>
          <a:blip r:embed="rId3">
            <a:alphaModFix/>
          </a:blip>
          <a:stretch>
            <a:fillRect/>
          </a:stretch>
        </p:blipFill>
        <p:spPr>
          <a:xfrm>
            <a:off x="4572000" y="1066125"/>
            <a:ext cx="4514850" cy="3381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idx="1" type="subTitle"/>
          </p:nvPr>
        </p:nvSpPr>
        <p:spPr>
          <a:xfrm>
            <a:off x="164575" y="133875"/>
            <a:ext cx="4229700" cy="49086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t/>
            </a:r>
            <a:endParaRPr b="1" sz="1500">
              <a:solidFill>
                <a:srgbClr val="000000"/>
              </a:solidFill>
            </a:endParaRPr>
          </a:p>
          <a:p>
            <a:pPr indent="0" lvl="0" marL="0" rtl="0" algn="l">
              <a:spcBef>
                <a:spcPts val="0"/>
              </a:spcBef>
              <a:spcAft>
                <a:spcPts val="0"/>
              </a:spcAft>
              <a:buNone/>
            </a:pPr>
            <a:r>
              <a:rPr b="1" lang="en" sz="1500">
                <a:solidFill>
                  <a:srgbClr val="000000"/>
                </a:solidFill>
              </a:rPr>
              <a:t>SVD breaks down large, complex matrices into smaller, easily usable ones!</a:t>
            </a:r>
            <a:endParaRPr b="1" sz="1500">
              <a:solidFill>
                <a:srgbClr val="000000"/>
              </a:solidFill>
            </a:endParaRPr>
          </a:p>
          <a:p>
            <a:pPr indent="0" lvl="0" marL="0" rtl="0" algn="l">
              <a:spcBef>
                <a:spcPts val="0"/>
              </a:spcBef>
              <a:spcAft>
                <a:spcPts val="0"/>
              </a:spcAft>
              <a:buNone/>
            </a:pPr>
            <a:r>
              <a:t/>
            </a:r>
            <a:endParaRPr b="1" sz="1500">
              <a:solidFill>
                <a:srgbClr val="000000"/>
              </a:solidFill>
            </a:endParaRPr>
          </a:p>
          <a:p>
            <a:pPr indent="0" lvl="0" marL="0" rtl="0" algn="l">
              <a:spcBef>
                <a:spcPts val="0"/>
              </a:spcBef>
              <a:spcAft>
                <a:spcPts val="0"/>
              </a:spcAft>
              <a:buNone/>
            </a:pPr>
            <a:r>
              <a:t/>
            </a:r>
            <a:endParaRPr b="1" sz="1500">
              <a:solidFill>
                <a:srgbClr val="000000"/>
              </a:solidFill>
            </a:endParaRPr>
          </a:p>
          <a:p>
            <a:pPr indent="0" lvl="0" marL="0" rtl="0" algn="l">
              <a:spcBef>
                <a:spcPts val="0"/>
              </a:spcBef>
              <a:spcAft>
                <a:spcPts val="0"/>
              </a:spcAft>
              <a:buNone/>
            </a:pPr>
            <a:r>
              <a:rPr b="1" lang="en" sz="1500">
                <a:solidFill>
                  <a:srgbClr val="000000"/>
                </a:solidFill>
              </a:rPr>
              <a:t>Definition</a:t>
            </a:r>
            <a:r>
              <a:rPr lang="en" sz="1500">
                <a:solidFill>
                  <a:srgbClr val="000000"/>
                </a:solidFill>
              </a:rPr>
              <a:t>: Let A be an n x m matrix. Then there exists orthogonal matrices U and V and pseudo-diagonal matrix Σ such that:</a:t>
            </a:r>
            <a:endParaRPr sz="1500">
              <a:solidFill>
                <a:srgbClr val="000000"/>
              </a:solidFill>
            </a:endParaRPr>
          </a:p>
          <a:p>
            <a:pPr indent="0" lvl="0" marL="0" rtl="0" algn="l">
              <a:spcBef>
                <a:spcPts val="0"/>
              </a:spcBef>
              <a:spcAft>
                <a:spcPts val="0"/>
              </a:spcAft>
              <a:buClr>
                <a:schemeClr val="dk1"/>
              </a:buClr>
              <a:buSzPts val="1100"/>
              <a:buFont typeface="Arial"/>
              <a:buNone/>
            </a:pPr>
            <a:r>
              <a:rPr lang="en" sz="1500" u="sng">
                <a:solidFill>
                  <a:srgbClr val="000000"/>
                </a:solidFill>
              </a:rPr>
              <a:t>All matrices have this decomposition! </a:t>
            </a:r>
            <a:endParaRPr sz="1500">
              <a:solidFill>
                <a:srgbClr val="000000"/>
              </a:solidFill>
            </a:endParaRPr>
          </a:p>
          <a:p>
            <a:pPr indent="0" lvl="0" marL="0" rtl="0" algn="l">
              <a:spcBef>
                <a:spcPts val="0"/>
              </a:spcBef>
              <a:spcAft>
                <a:spcPts val="0"/>
              </a:spcAft>
              <a:buNone/>
            </a:pPr>
            <a:r>
              <a:t/>
            </a:r>
            <a:endParaRPr b="1" sz="1500">
              <a:solidFill>
                <a:srgbClr val="000000"/>
              </a:solidFill>
            </a:endParaRPr>
          </a:p>
          <a:p>
            <a:pPr indent="0" lvl="0" marL="0" rtl="0" algn="l">
              <a:spcBef>
                <a:spcPts val="0"/>
              </a:spcBef>
              <a:spcAft>
                <a:spcPts val="0"/>
              </a:spcAft>
              <a:buNone/>
            </a:pPr>
            <a:r>
              <a:t/>
            </a:r>
            <a:endParaRPr b="1" sz="1500">
              <a:solidFill>
                <a:srgbClr val="000000"/>
              </a:solidFill>
            </a:endParaRPr>
          </a:p>
          <a:p>
            <a:pPr indent="0" lvl="0" marL="0" rtl="0" algn="l">
              <a:spcBef>
                <a:spcPts val="0"/>
              </a:spcBef>
              <a:spcAft>
                <a:spcPts val="0"/>
              </a:spcAft>
              <a:buNone/>
            </a:pPr>
            <a:r>
              <a:rPr b="1" lang="en" sz="1800">
                <a:solidFill>
                  <a:srgbClr val="000000"/>
                </a:solidFill>
                <a:highlight>
                  <a:schemeClr val="lt1"/>
                </a:highlight>
              </a:rPr>
              <a:t>A = UΣV</a:t>
            </a:r>
            <a:r>
              <a:rPr b="1" baseline="30000" lang="en" sz="1800">
                <a:solidFill>
                  <a:srgbClr val="000000"/>
                </a:solidFill>
                <a:highlight>
                  <a:schemeClr val="lt1"/>
                </a:highlight>
              </a:rPr>
              <a:t>T</a:t>
            </a:r>
            <a:endParaRPr b="1" baseline="30000" sz="1800">
              <a:solidFill>
                <a:srgbClr val="000000"/>
              </a:solidFill>
              <a:highlight>
                <a:schemeClr val="lt1"/>
              </a:highlight>
            </a:endParaRPr>
          </a:p>
          <a:p>
            <a:pPr indent="0" lvl="0" marL="0" rtl="0" algn="l">
              <a:spcBef>
                <a:spcPts val="0"/>
              </a:spcBef>
              <a:spcAft>
                <a:spcPts val="0"/>
              </a:spcAft>
              <a:buClr>
                <a:schemeClr val="dk1"/>
              </a:buClr>
              <a:buSzPts val="1100"/>
              <a:buFont typeface="Arial"/>
              <a:buNone/>
            </a:pPr>
            <a:r>
              <a:t/>
            </a:r>
            <a:endParaRPr sz="1500">
              <a:solidFill>
                <a:srgbClr val="000000"/>
              </a:solidFill>
            </a:endParaRPr>
          </a:p>
          <a:p>
            <a:pPr indent="0" lvl="0" marL="0" rtl="0" algn="l">
              <a:spcBef>
                <a:spcPts val="0"/>
              </a:spcBef>
              <a:spcAft>
                <a:spcPts val="0"/>
              </a:spcAft>
              <a:buClr>
                <a:schemeClr val="dk1"/>
              </a:buClr>
              <a:buSzPts val="1100"/>
              <a:buFont typeface="Arial"/>
              <a:buNone/>
            </a:pPr>
            <a:r>
              <a:t/>
            </a:r>
            <a:endParaRPr sz="1500">
              <a:solidFill>
                <a:srgbClr val="000000"/>
              </a:solidFill>
            </a:endParaRPr>
          </a:p>
          <a:p>
            <a:pPr indent="0" lvl="0" marL="0" rtl="0" algn="l">
              <a:spcBef>
                <a:spcPts val="0"/>
              </a:spcBef>
              <a:spcAft>
                <a:spcPts val="0"/>
              </a:spcAft>
              <a:buNone/>
            </a:pPr>
            <a:r>
              <a:rPr b="1" lang="en" sz="1500">
                <a:solidFill>
                  <a:srgbClr val="000000"/>
                </a:solidFill>
              </a:rPr>
              <a:t>U </a:t>
            </a:r>
            <a:r>
              <a:rPr lang="en" sz="1500">
                <a:solidFill>
                  <a:srgbClr val="000000"/>
                </a:solidFill>
              </a:rPr>
              <a:t>= Left singular vectors</a:t>
            </a:r>
            <a:endParaRPr sz="1500">
              <a:solidFill>
                <a:srgbClr val="000000"/>
              </a:solidFill>
            </a:endParaRPr>
          </a:p>
          <a:p>
            <a:pPr indent="0" lvl="0" marL="0" rtl="0" algn="l">
              <a:spcBef>
                <a:spcPts val="0"/>
              </a:spcBef>
              <a:spcAft>
                <a:spcPts val="0"/>
              </a:spcAft>
              <a:buClr>
                <a:schemeClr val="dk1"/>
              </a:buClr>
              <a:buSzPts val="1100"/>
              <a:buFont typeface="Arial"/>
              <a:buNone/>
            </a:pPr>
            <a:r>
              <a:t/>
            </a:r>
            <a:endParaRPr sz="1500">
              <a:solidFill>
                <a:srgbClr val="000000"/>
              </a:solidFill>
            </a:endParaRPr>
          </a:p>
          <a:p>
            <a:pPr indent="0" lvl="0" marL="0" rtl="0" algn="l">
              <a:spcBef>
                <a:spcPts val="0"/>
              </a:spcBef>
              <a:spcAft>
                <a:spcPts val="0"/>
              </a:spcAft>
              <a:buNone/>
            </a:pPr>
            <a:r>
              <a:rPr b="1" lang="en" sz="1500">
                <a:solidFill>
                  <a:srgbClr val="000000"/>
                </a:solidFill>
              </a:rPr>
              <a:t>Σ </a:t>
            </a:r>
            <a:r>
              <a:rPr lang="en" sz="1500">
                <a:solidFill>
                  <a:srgbClr val="000000"/>
                </a:solidFill>
              </a:rPr>
              <a:t>= Singular values</a:t>
            </a:r>
            <a:endParaRPr sz="1500">
              <a:solidFill>
                <a:srgbClr val="000000"/>
              </a:solidFill>
            </a:endParaRPr>
          </a:p>
          <a:p>
            <a:pPr indent="0" lvl="0" marL="0" rtl="0" algn="l">
              <a:spcBef>
                <a:spcPts val="0"/>
              </a:spcBef>
              <a:spcAft>
                <a:spcPts val="0"/>
              </a:spcAft>
              <a:buNone/>
            </a:pPr>
            <a:r>
              <a:t/>
            </a:r>
            <a:endParaRPr sz="1500">
              <a:solidFill>
                <a:srgbClr val="000000"/>
              </a:solidFill>
            </a:endParaRPr>
          </a:p>
          <a:p>
            <a:pPr indent="0" lvl="0" marL="0" rtl="0" algn="l">
              <a:spcBef>
                <a:spcPts val="0"/>
              </a:spcBef>
              <a:spcAft>
                <a:spcPts val="0"/>
              </a:spcAft>
              <a:buClr>
                <a:schemeClr val="dk1"/>
              </a:buClr>
              <a:buSzPts val="1100"/>
              <a:buFont typeface="Arial"/>
              <a:buNone/>
            </a:pPr>
            <a:r>
              <a:rPr b="1" lang="en" sz="1500">
                <a:solidFill>
                  <a:srgbClr val="000000"/>
                </a:solidFill>
              </a:rPr>
              <a:t>V </a:t>
            </a:r>
            <a:r>
              <a:rPr lang="en" sz="1500">
                <a:solidFill>
                  <a:srgbClr val="000000"/>
                </a:solidFill>
              </a:rPr>
              <a:t>= Right singular vectors</a:t>
            </a:r>
            <a:endParaRPr sz="1500">
              <a:solidFill>
                <a:srgbClr val="000000"/>
              </a:solidFill>
            </a:endParaRPr>
          </a:p>
          <a:p>
            <a:pPr indent="0" lvl="0" marL="457200" rtl="0" algn="l">
              <a:spcBef>
                <a:spcPts val="0"/>
              </a:spcBef>
              <a:spcAft>
                <a:spcPts val="0"/>
              </a:spcAft>
              <a:buNone/>
            </a:pPr>
            <a:r>
              <a:t/>
            </a:r>
            <a:endParaRPr sz="1500">
              <a:solidFill>
                <a:srgbClr val="000000"/>
              </a:solidFill>
            </a:endParaRPr>
          </a:p>
        </p:txBody>
      </p:sp>
      <p:sp>
        <p:nvSpPr>
          <p:cNvPr id="134" name="Google Shape;134;p19"/>
          <p:cNvSpPr txBox="1"/>
          <p:nvPr>
            <p:ph idx="2" type="body"/>
          </p:nvPr>
        </p:nvSpPr>
        <p:spPr>
          <a:xfrm>
            <a:off x="4662475" y="1399238"/>
            <a:ext cx="4454400" cy="1311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Clr>
                <a:srgbClr val="222222"/>
              </a:buClr>
              <a:buSzPts val="1100"/>
              <a:buFont typeface="Arial"/>
              <a:buChar char="●"/>
            </a:pPr>
            <a:r>
              <a:rPr lang="en" sz="1100">
                <a:solidFill>
                  <a:srgbClr val="222222"/>
                </a:solidFill>
                <a:highlight>
                  <a:srgbClr val="FFFFFF"/>
                </a:highlight>
                <a:latin typeface="Arial"/>
                <a:ea typeface="Arial"/>
                <a:cs typeface="Arial"/>
                <a:sym typeface="Arial"/>
              </a:rPr>
              <a:t>Columns of Matrix U (left singular vectors) form a basis for the user space</a:t>
            </a:r>
            <a:endParaRPr sz="1100">
              <a:solidFill>
                <a:srgbClr val="222222"/>
              </a:solidFill>
              <a:highlight>
                <a:srgbClr val="FFFFFF"/>
              </a:highlight>
              <a:latin typeface="Arial"/>
              <a:ea typeface="Arial"/>
              <a:cs typeface="Arial"/>
              <a:sym typeface="Arial"/>
            </a:endParaRPr>
          </a:p>
          <a:p>
            <a:pPr indent="-298450" lvl="0" marL="457200" rtl="0" algn="l">
              <a:spcBef>
                <a:spcPts val="0"/>
              </a:spcBef>
              <a:spcAft>
                <a:spcPts val="0"/>
              </a:spcAft>
              <a:buClr>
                <a:srgbClr val="222222"/>
              </a:buClr>
              <a:buSzPts val="1100"/>
              <a:buFont typeface="Arial"/>
              <a:buChar char="●"/>
            </a:pPr>
            <a:r>
              <a:rPr lang="en" sz="1100">
                <a:solidFill>
                  <a:srgbClr val="222222"/>
                </a:solidFill>
                <a:highlight>
                  <a:srgbClr val="FFFFFF"/>
                </a:highlight>
                <a:latin typeface="Arial"/>
                <a:ea typeface="Arial"/>
                <a:cs typeface="Arial"/>
                <a:sym typeface="Arial"/>
              </a:rPr>
              <a:t>Columns of the Matrix V (right singular vectors) form a basis for the item space</a:t>
            </a:r>
            <a:endParaRPr sz="1100">
              <a:solidFill>
                <a:srgbClr val="222222"/>
              </a:solidFill>
              <a:highlight>
                <a:srgbClr val="FFFFFF"/>
              </a:highlight>
              <a:latin typeface="Arial"/>
              <a:ea typeface="Arial"/>
              <a:cs typeface="Arial"/>
              <a:sym typeface="Arial"/>
            </a:endParaRPr>
          </a:p>
          <a:p>
            <a:pPr indent="-298450" lvl="0" marL="457200" rtl="0" algn="l">
              <a:spcBef>
                <a:spcPts val="0"/>
              </a:spcBef>
              <a:spcAft>
                <a:spcPts val="0"/>
              </a:spcAft>
              <a:buClr>
                <a:srgbClr val="222222"/>
              </a:buClr>
              <a:buSzPts val="1100"/>
              <a:buFont typeface="Arial"/>
              <a:buChar char="●"/>
            </a:pPr>
            <a:r>
              <a:rPr lang="en" sz="1100">
                <a:solidFill>
                  <a:srgbClr val="222222"/>
                </a:solidFill>
                <a:highlight>
                  <a:srgbClr val="FFFFFF"/>
                </a:highlight>
                <a:latin typeface="Arial"/>
                <a:ea typeface="Arial"/>
                <a:cs typeface="Arial"/>
                <a:sym typeface="Arial"/>
              </a:rPr>
              <a:t>They span all linear combinations of users and items</a:t>
            </a:r>
            <a:endParaRPr sz="1100">
              <a:solidFill>
                <a:srgbClr val="222222"/>
              </a:solidFill>
              <a:highlight>
                <a:srgbClr val="FFFFFF"/>
              </a:highlight>
              <a:latin typeface="Arial"/>
              <a:ea typeface="Arial"/>
              <a:cs typeface="Arial"/>
              <a:sym typeface="Arial"/>
            </a:endParaRPr>
          </a:p>
        </p:txBody>
      </p:sp>
      <p:sp>
        <p:nvSpPr>
          <p:cNvPr id="135" name="Google Shape;135;p19"/>
          <p:cNvSpPr/>
          <p:nvPr/>
        </p:nvSpPr>
        <p:spPr>
          <a:xfrm>
            <a:off x="4805275" y="152400"/>
            <a:ext cx="4229700" cy="1038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36" name="Google Shape;136;p19"/>
          <p:cNvSpPr txBox="1"/>
          <p:nvPr>
            <p:ph type="title"/>
          </p:nvPr>
        </p:nvSpPr>
        <p:spPr>
          <a:xfrm>
            <a:off x="4940275" y="152400"/>
            <a:ext cx="3898800" cy="78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t>Recap on SVD</a:t>
            </a:r>
            <a:endParaRPr sz="3500"/>
          </a:p>
        </p:txBody>
      </p:sp>
      <p:sp>
        <p:nvSpPr>
          <p:cNvPr id="137" name="Google Shape;137;p19"/>
          <p:cNvSpPr txBox="1"/>
          <p:nvPr>
            <p:ph idx="2" type="body"/>
          </p:nvPr>
        </p:nvSpPr>
        <p:spPr>
          <a:xfrm>
            <a:off x="5600875" y="774300"/>
            <a:ext cx="2577600" cy="62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chemeClr val="dk1"/>
                </a:solidFill>
              </a:rPr>
              <a:t>Singular Value Decomposition</a:t>
            </a:r>
            <a:endParaRPr b="1" sz="1400">
              <a:solidFill>
                <a:schemeClr val="dk1"/>
              </a:solidFill>
            </a:endParaRPr>
          </a:p>
        </p:txBody>
      </p:sp>
      <p:pic>
        <p:nvPicPr>
          <p:cNvPr id="138" name="Google Shape;138;p19"/>
          <p:cNvPicPr preferRelativeResize="0"/>
          <p:nvPr/>
        </p:nvPicPr>
        <p:blipFill>
          <a:blip r:embed="rId3">
            <a:alphaModFix/>
          </a:blip>
          <a:stretch>
            <a:fillRect/>
          </a:stretch>
        </p:blipFill>
        <p:spPr>
          <a:xfrm>
            <a:off x="4940276" y="2836775"/>
            <a:ext cx="3898799" cy="210123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1015150" y="1509900"/>
            <a:ext cx="5320800" cy="9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Lets perform SVD on our matrix →</a:t>
            </a:r>
            <a:endParaRPr sz="2240"/>
          </a:p>
        </p:txBody>
      </p:sp>
      <p:sp>
        <p:nvSpPr>
          <p:cNvPr id="144" name="Google Shape;144;p20"/>
          <p:cNvSpPr/>
          <p:nvPr/>
        </p:nvSpPr>
        <p:spPr>
          <a:xfrm>
            <a:off x="6288754" y="998725"/>
            <a:ext cx="1931400" cy="13782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5" name="Google Shape;145;p20"/>
          <p:cNvSpPr txBox="1"/>
          <p:nvPr/>
        </p:nvSpPr>
        <p:spPr>
          <a:xfrm>
            <a:off x="6695802" y="1038889"/>
            <a:ext cx="12966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highlight>
                  <a:schemeClr val="lt1"/>
                </a:highlight>
                <a:latin typeface="Old Standard TT"/>
                <a:ea typeface="Old Standard TT"/>
                <a:cs typeface="Old Standard TT"/>
                <a:sym typeface="Old Standard TT"/>
              </a:rPr>
              <a:t>Matrix </a:t>
            </a:r>
            <a:r>
              <a:rPr b="1" lang="en" sz="1700">
                <a:solidFill>
                  <a:schemeClr val="dk2"/>
                </a:solidFill>
                <a:highlight>
                  <a:schemeClr val="lt1"/>
                </a:highlight>
                <a:latin typeface="Old Standard TT"/>
                <a:ea typeface="Old Standard TT"/>
                <a:cs typeface="Old Standard TT"/>
                <a:sym typeface="Old Standard TT"/>
              </a:rPr>
              <a:t>A</a:t>
            </a:r>
            <a:r>
              <a:rPr b="1" lang="en" sz="1700">
                <a:solidFill>
                  <a:schemeClr val="dk1"/>
                </a:solidFill>
                <a:highlight>
                  <a:schemeClr val="lt1"/>
                </a:highlight>
                <a:latin typeface="Old Standard TT"/>
                <a:ea typeface="Old Standard TT"/>
                <a:cs typeface="Old Standard TT"/>
                <a:sym typeface="Old Standard TT"/>
              </a:rPr>
              <a:t> </a:t>
            </a:r>
            <a:endParaRPr b="1" sz="1700">
              <a:solidFill>
                <a:schemeClr val="dk1"/>
              </a:solidFill>
              <a:highlight>
                <a:schemeClr val="lt1"/>
              </a:highlight>
              <a:latin typeface="Old Standard TT"/>
              <a:ea typeface="Old Standard TT"/>
              <a:cs typeface="Old Standard TT"/>
              <a:sym typeface="Old Standard TT"/>
            </a:endParaRPr>
          </a:p>
        </p:txBody>
      </p:sp>
      <p:pic>
        <p:nvPicPr>
          <p:cNvPr id="146" name="Google Shape;146;p20"/>
          <p:cNvPicPr preferRelativeResize="0"/>
          <p:nvPr/>
        </p:nvPicPr>
        <p:blipFill>
          <a:blip r:embed="rId3">
            <a:alphaModFix/>
          </a:blip>
          <a:stretch>
            <a:fillRect/>
          </a:stretch>
        </p:blipFill>
        <p:spPr>
          <a:xfrm>
            <a:off x="6393721" y="1509907"/>
            <a:ext cx="1675683" cy="745268"/>
          </a:xfrm>
          <a:prstGeom prst="rect">
            <a:avLst/>
          </a:prstGeom>
          <a:noFill/>
          <a:ln>
            <a:noFill/>
          </a:ln>
        </p:spPr>
      </p:pic>
      <p:sp>
        <p:nvSpPr>
          <p:cNvPr id="147" name="Google Shape;147;p20"/>
          <p:cNvSpPr txBox="1"/>
          <p:nvPr/>
        </p:nvSpPr>
        <p:spPr>
          <a:xfrm>
            <a:off x="2129125" y="2752150"/>
            <a:ext cx="479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latin typeface="Raleway"/>
                <a:ea typeface="Raleway"/>
                <a:cs typeface="Raleway"/>
                <a:sym typeface="Raleway"/>
              </a:rPr>
              <a:t>What’s the first step?</a:t>
            </a:r>
            <a:endParaRPr b="1" sz="3600">
              <a:solidFill>
                <a:schemeClr val="lt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p:nvPr/>
        </p:nvSpPr>
        <p:spPr>
          <a:xfrm>
            <a:off x="3277813" y="133875"/>
            <a:ext cx="1491000" cy="1092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 name="Google Shape;153;p21"/>
          <p:cNvSpPr/>
          <p:nvPr/>
        </p:nvSpPr>
        <p:spPr>
          <a:xfrm>
            <a:off x="5384450" y="0"/>
            <a:ext cx="3759600" cy="1216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54" name="Google Shape;154;p21"/>
          <p:cNvSpPr txBox="1"/>
          <p:nvPr>
            <p:ph idx="1" type="body"/>
          </p:nvPr>
        </p:nvSpPr>
        <p:spPr>
          <a:xfrm>
            <a:off x="5384450" y="36925"/>
            <a:ext cx="3677700" cy="378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sz="1400"/>
              <a:t>Find A</a:t>
            </a:r>
            <a:r>
              <a:rPr b="1" baseline="30000" lang="en" sz="1400"/>
              <a:t>T</a:t>
            </a:r>
            <a:r>
              <a:rPr lang="en" sz="1400"/>
              <a:t>A &amp; orthogonally diagonalize </a:t>
            </a:r>
            <a:endParaRPr b="1" sz="1400"/>
          </a:p>
        </p:txBody>
      </p:sp>
      <p:sp>
        <p:nvSpPr>
          <p:cNvPr id="155" name="Google Shape;155;p21"/>
          <p:cNvSpPr/>
          <p:nvPr/>
        </p:nvSpPr>
        <p:spPr>
          <a:xfrm>
            <a:off x="293100" y="104325"/>
            <a:ext cx="2369100" cy="573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156" name="Google Shape;156;p21"/>
          <p:cNvSpPr txBox="1"/>
          <p:nvPr>
            <p:ph type="title"/>
          </p:nvPr>
        </p:nvSpPr>
        <p:spPr>
          <a:xfrm>
            <a:off x="419350" y="133875"/>
            <a:ext cx="2369100" cy="54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chemeClr val="lt1"/>
                </a:highlight>
              </a:rPr>
              <a:t>SVD Example</a:t>
            </a:r>
            <a:endParaRPr>
              <a:highlight>
                <a:schemeClr val="lt1"/>
              </a:highlight>
            </a:endParaRPr>
          </a:p>
        </p:txBody>
      </p:sp>
      <p:pic>
        <p:nvPicPr>
          <p:cNvPr id="157" name="Google Shape;157;p21"/>
          <p:cNvPicPr preferRelativeResize="0"/>
          <p:nvPr/>
        </p:nvPicPr>
        <p:blipFill>
          <a:blip r:embed="rId3">
            <a:alphaModFix/>
          </a:blip>
          <a:stretch>
            <a:fillRect/>
          </a:stretch>
        </p:blipFill>
        <p:spPr>
          <a:xfrm>
            <a:off x="985325" y="1591724"/>
            <a:ext cx="1702491" cy="681700"/>
          </a:xfrm>
          <a:prstGeom prst="rect">
            <a:avLst/>
          </a:prstGeom>
          <a:noFill/>
          <a:ln>
            <a:noFill/>
          </a:ln>
        </p:spPr>
      </p:pic>
      <p:sp>
        <p:nvSpPr>
          <p:cNvPr id="158" name="Google Shape;158;p21"/>
          <p:cNvSpPr txBox="1"/>
          <p:nvPr/>
        </p:nvSpPr>
        <p:spPr>
          <a:xfrm>
            <a:off x="190450" y="1771563"/>
            <a:ext cx="88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Old Standard TT"/>
                <a:ea typeface="Old Standard TT"/>
                <a:cs typeface="Old Standard TT"/>
                <a:sym typeface="Old Standard TT"/>
              </a:rPr>
              <a:t>A</a:t>
            </a:r>
            <a:r>
              <a:rPr b="1" baseline="30000" lang="en" sz="1500">
                <a:latin typeface="Old Standard TT"/>
                <a:ea typeface="Old Standard TT"/>
                <a:cs typeface="Old Standard TT"/>
                <a:sym typeface="Old Standard TT"/>
              </a:rPr>
              <a:t>T</a:t>
            </a:r>
            <a:r>
              <a:rPr b="1" lang="en" sz="1500">
                <a:latin typeface="Old Standard TT"/>
                <a:ea typeface="Old Standard TT"/>
                <a:cs typeface="Old Standard TT"/>
                <a:sym typeface="Old Standard TT"/>
              </a:rPr>
              <a:t>A</a:t>
            </a:r>
            <a:r>
              <a:rPr lang="en" sz="1500">
                <a:latin typeface="Old Standard TT"/>
                <a:ea typeface="Old Standard TT"/>
                <a:cs typeface="Old Standard TT"/>
                <a:sym typeface="Old Standard TT"/>
              </a:rPr>
              <a:t> =</a:t>
            </a:r>
            <a:endParaRPr sz="1800">
              <a:latin typeface="Old Standard TT"/>
              <a:ea typeface="Old Standard TT"/>
              <a:cs typeface="Old Standard TT"/>
              <a:sym typeface="Old Standard TT"/>
            </a:endParaRPr>
          </a:p>
        </p:txBody>
      </p:sp>
      <p:sp>
        <p:nvSpPr>
          <p:cNvPr id="159" name="Google Shape;159;p21"/>
          <p:cNvSpPr txBox="1"/>
          <p:nvPr/>
        </p:nvSpPr>
        <p:spPr>
          <a:xfrm>
            <a:off x="2838088" y="1771563"/>
            <a:ext cx="412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Old Standard TT"/>
                <a:ea typeface="Old Standard TT"/>
                <a:cs typeface="Old Standard TT"/>
                <a:sym typeface="Old Standard TT"/>
              </a:rPr>
              <a:t>=</a:t>
            </a:r>
            <a:endParaRPr sz="1800">
              <a:solidFill>
                <a:schemeClr val="dk1"/>
              </a:solidFill>
              <a:latin typeface="Old Standard TT"/>
              <a:ea typeface="Old Standard TT"/>
              <a:cs typeface="Old Standard TT"/>
              <a:sym typeface="Old Standard TT"/>
            </a:endParaRPr>
          </a:p>
        </p:txBody>
      </p:sp>
      <p:pic>
        <p:nvPicPr>
          <p:cNvPr id="160" name="Google Shape;160;p21"/>
          <p:cNvPicPr preferRelativeResize="0"/>
          <p:nvPr/>
        </p:nvPicPr>
        <p:blipFill>
          <a:blip r:embed="rId4">
            <a:alphaModFix/>
          </a:blip>
          <a:stretch>
            <a:fillRect/>
          </a:stretch>
        </p:blipFill>
        <p:spPr>
          <a:xfrm>
            <a:off x="3291675" y="1608187"/>
            <a:ext cx="1427792" cy="742275"/>
          </a:xfrm>
          <a:prstGeom prst="rect">
            <a:avLst/>
          </a:prstGeom>
          <a:noFill/>
          <a:ln>
            <a:noFill/>
          </a:ln>
        </p:spPr>
      </p:pic>
      <p:pic>
        <p:nvPicPr>
          <p:cNvPr id="161" name="Google Shape;161;p21"/>
          <p:cNvPicPr preferRelativeResize="0"/>
          <p:nvPr/>
        </p:nvPicPr>
        <p:blipFill rotWithShape="1">
          <a:blip r:embed="rId5">
            <a:alphaModFix/>
          </a:blip>
          <a:srcRect b="71565" l="6033" r="3640" t="4851"/>
          <a:stretch/>
        </p:blipFill>
        <p:spPr>
          <a:xfrm>
            <a:off x="142450" y="2716300"/>
            <a:ext cx="1842350" cy="543599"/>
          </a:xfrm>
          <a:prstGeom prst="rect">
            <a:avLst/>
          </a:prstGeom>
          <a:noFill/>
          <a:ln>
            <a:noFill/>
          </a:ln>
        </p:spPr>
      </p:pic>
      <p:pic>
        <p:nvPicPr>
          <p:cNvPr id="162" name="Google Shape;162;p21"/>
          <p:cNvPicPr preferRelativeResize="0"/>
          <p:nvPr/>
        </p:nvPicPr>
        <p:blipFill rotWithShape="1">
          <a:blip r:embed="rId6">
            <a:alphaModFix/>
          </a:blip>
          <a:srcRect b="0" l="3725" r="0" t="0"/>
          <a:stretch/>
        </p:blipFill>
        <p:spPr>
          <a:xfrm>
            <a:off x="2155363" y="2971013"/>
            <a:ext cx="3058500" cy="1278225"/>
          </a:xfrm>
          <a:prstGeom prst="rect">
            <a:avLst/>
          </a:prstGeom>
          <a:noFill/>
          <a:ln>
            <a:noFill/>
          </a:ln>
        </p:spPr>
      </p:pic>
      <p:pic>
        <p:nvPicPr>
          <p:cNvPr id="163" name="Google Shape;163;p21"/>
          <p:cNvPicPr preferRelativeResize="0"/>
          <p:nvPr/>
        </p:nvPicPr>
        <p:blipFill rotWithShape="1">
          <a:blip r:embed="rId7">
            <a:alphaModFix/>
          </a:blip>
          <a:srcRect b="0" l="2181" r="0" t="0"/>
          <a:stretch/>
        </p:blipFill>
        <p:spPr>
          <a:xfrm>
            <a:off x="5372150" y="1663325"/>
            <a:ext cx="3677700" cy="1631800"/>
          </a:xfrm>
          <a:prstGeom prst="rect">
            <a:avLst/>
          </a:prstGeom>
          <a:noFill/>
          <a:ln cap="flat" cmpd="sng" w="9525">
            <a:solidFill>
              <a:schemeClr val="dk2"/>
            </a:solidFill>
            <a:prstDash val="solid"/>
            <a:round/>
            <a:headEnd len="sm" w="sm" type="none"/>
            <a:tailEnd len="sm" w="sm" type="none"/>
          </a:ln>
        </p:spPr>
      </p:pic>
      <p:pic>
        <p:nvPicPr>
          <p:cNvPr id="164" name="Google Shape;164;p21"/>
          <p:cNvPicPr preferRelativeResize="0"/>
          <p:nvPr/>
        </p:nvPicPr>
        <p:blipFill>
          <a:blip r:embed="rId8">
            <a:alphaModFix/>
          </a:blip>
          <a:stretch>
            <a:fillRect/>
          </a:stretch>
        </p:blipFill>
        <p:spPr>
          <a:xfrm>
            <a:off x="5384425" y="3483350"/>
            <a:ext cx="3677700" cy="711875"/>
          </a:xfrm>
          <a:prstGeom prst="rect">
            <a:avLst/>
          </a:prstGeom>
          <a:noFill/>
          <a:ln cap="flat" cmpd="sng" w="9525">
            <a:solidFill>
              <a:schemeClr val="dk2"/>
            </a:solidFill>
            <a:prstDash val="solid"/>
            <a:round/>
            <a:headEnd len="sm" w="sm" type="none"/>
            <a:tailEnd len="sm" w="sm" type="none"/>
          </a:ln>
        </p:spPr>
      </p:pic>
      <p:sp>
        <p:nvSpPr>
          <p:cNvPr id="165" name="Google Shape;165;p21"/>
          <p:cNvSpPr txBox="1"/>
          <p:nvPr/>
        </p:nvSpPr>
        <p:spPr>
          <a:xfrm>
            <a:off x="3505186" y="165796"/>
            <a:ext cx="10008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highlight>
                  <a:schemeClr val="lt1"/>
                </a:highlight>
                <a:latin typeface="Old Standard TT"/>
                <a:ea typeface="Old Standard TT"/>
                <a:cs typeface="Old Standard TT"/>
                <a:sym typeface="Old Standard TT"/>
              </a:rPr>
              <a:t>Matrix </a:t>
            </a:r>
            <a:r>
              <a:rPr b="1" lang="en" sz="1700">
                <a:solidFill>
                  <a:schemeClr val="dk1"/>
                </a:solidFill>
                <a:highlight>
                  <a:schemeClr val="lt1"/>
                </a:highlight>
                <a:latin typeface="Old Standard TT"/>
                <a:ea typeface="Old Standard TT"/>
                <a:cs typeface="Old Standard TT"/>
                <a:sym typeface="Old Standard TT"/>
              </a:rPr>
              <a:t>A </a:t>
            </a:r>
            <a:endParaRPr b="1" sz="1700">
              <a:solidFill>
                <a:schemeClr val="dk1"/>
              </a:solidFill>
              <a:highlight>
                <a:schemeClr val="lt1"/>
              </a:highlight>
              <a:latin typeface="Old Standard TT"/>
              <a:ea typeface="Old Standard TT"/>
              <a:cs typeface="Old Standard TT"/>
              <a:sym typeface="Old Standard TT"/>
            </a:endParaRPr>
          </a:p>
        </p:txBody>
      </p:sp>
      <p:pic>
        <p:nvPicPr>
          <p:cNvPr id="166" name="Google Shape;166;p21"/>
          <p:cNvPicPr preferRelativeResize="0"/>
          <p:nvPr/>
        </p:nvPicPr>
        <p:blipFill>
          <a:blip r:embed="rId9">
            <a:alphaModFix/>
          </a:blip>
          <a:stretch>
            <a:fillRect/>
          </a:stretch>
        </p:blipFill>
        <p:spPr>
          <a:xfrm>
            <a:off x="3358841" y="538882"/>
            <a:ext cx="1293525" cy="590472"/>
          </a:xfrm>
          <a:prstGeom prst="rect">
            <a:avLst/>
          </a:prstGeom>
          <a:noFill/>
          <a:ln>
            <a:noFill/>
          </a:ln>
        </p:spPr>
      </p:pic>
      <p:pic>
        <p:nvPicPr>
          <p:cNvPr id="167" name="Google Shape;167;p21"/>
          <p:cNvPicPr preferRelativeResize="0"/>
          <p:nvPr/>
        </p:nvPicPr>
        <p:blipFill rotWithShape="1">
          <a:blip r:embed="rId5">
            <a:alphaModFix/>
          </a:blip>
          <a:srcRect b="38348" l="0" r="0" t="40463"/>
          <a:stretch/>
        </p:blipFill>
        <p:spPr>
          <a:xfrm>
            <a:off x="61075" y="3483350"/>
            <a:ext cx="1923725" cy="488425"/>
          </a:xfrm>
          <a:prstGeom prst="rect">
            <a:avLst/>
          </a:prstGeom>
          <a:noFill/>
          <a:ln>
            <a:noFill/>
          </a:ln>
        </p:spPr>
      </p:pic>
      <p:pic>
        <p:nvPicPr>
          <p:cNvPr id="168" name="Google Shape;168;p21"/>
          <p:cNvPicPr preferRelativeResize="0"/>
          <p:nvPr/>
        </p:nvPicPr>
        <p:blipFill rotWithShape="1">
          <a:blip r:embed="rId5">
            <a:alphaModFix/>
          </a:blip>
          <a:srcRect b="2394" l="0" r="0" t="76416"/>
          <a:stretch/>
        </p:blipFill>
        <p:spPr>
          <a:xfrm>
            <a:off x="48800" y="4195225"/>
            <a:ext cx="1923725" cy="488425"/>
          </a:xfrm>
          <a:prstGeom prst="rect">
            <a:avLst/>
          </a:prstGeom>
          <a:noFill/>
          <a:ln>
            <a:noFill/>
          </a:ln>
        </p:spPr>
      </p:pic>
      <p:sp>
        <p:nvSpPr>
          <p:cNvPr id="169" name="Google Shape;169;p21"/>
          <p:cNvSpPr txBox="1"/>
          <p:nvPr/>
        </p:nvSpPr>
        <p:spPr>
          <a:xfrm>
            <a:off x="5425400" y="418800"/>
            <a:ext cx="36777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a:solidFill>
                  <a:schemeClr val="accent1"/>
                </a:solidFill>
                <a:latin typeface="Lato"/>
                <a:ea typeface="Lato"/>
                <a:cs typeface="Lato"/>
                <a:sym typeface="Lato"/>
              </a:rPr>
              <a:t>V </a:t>
            </a:r>
            <a:r>
              <a:rPr lang="en">
                <a:solidFill>
                  <a:schemeClr val="accent1"/>
                </a:solidFill>
                <a:latin typeface="Lato"/>
                <a:ea typeface="Lato"/>
                <a:cs typeface="Lato"/>
                <a:sym typeface="Lato"/>
              </a:rPr>
              <a:t>= Right singular vectors:</a:t>
            </a:r>
            <a:r>
              <a:rPr b="1" lang="en">
                <a:solidFill>
                  <a:schemeClr val="accent1"/>
                </a:solidFill>
                <a:latin typeface="Lato"/>
                <a:ea typeface="Lato"/>
                <a:cs typeface="Lato"/>
                <a:sym typeface="Lato"/>
              </a:rPr>
              <a:t> unit eigenvectors</a:t>
            </a:r>
            <a:endParaRPr b="1">
              <a:solidFill>
                <a:schemeClr val="accent1"/>
              </a:solidFill>
              <a:latin typeface="Lato"/>
              <a:ea typeface="Lato"/>
              <a:cs typeface="Lato"/>
              <a:sym typeface="Lato"/>
            </a:endParaRPr>
          </a:p>
        </p:txBody>
      </p:sp>
      <p:sp>
        <p:nvSpPr>
          <p:cNvPr id="170" name="Google Shape;170;p21"/>
          <p:cNvSpPr txBox="1"/>
          <p:nvPr/>
        </p:nvSpPr>
        <p:spPr>
          <a:xfrm>
            <a:off x="5425400" y="827988"/>
            <a:ext cx="37596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a:solidFill>
                  <a:schemeClr val="accent1"/>
                </a:solidFill>
                <a:latin typeface="Lato"/>
                <a:ea typeface="Lato"/>
                <a:cs typeface="Lato"/>
                <a:sym typeface="Lato"/>
              </a:rPr>
              <a:t>Σ </a:t>
            </a:r>
            <a:r>
              <a:rPr lang="en">
                <a:solidFill>
                  <a:schemeClr val="accent1"/>
                </a:solidFill>
                <a:latin typeface="Lato"/>
                <a:ea typeface="Lato"/>
                <a:cs typeface="Lato"/>
                <a:sym typeface="Lato"/>
              </a:rPr>
              <a:t>= Singular values: </a:t>
            </a:r>
            <a:r>
              <a:rPr b="1" lang="en">
                <a:solidFill>
                  <a:schemeClr val="accent1"/>
                </a:solidFill>
                <a:latin typeface="Lato"/>
                <a:ea typeface="Lato"/>
                <a:cs typeface="Lato"/>
                <a:sym typeface="Lato"/>
              </a:rPr>
              <a:t>√λ </a:t>
            </a:r>
            <a:endParaRPr b="1">
              <a:solidFill>
                <a:schemeClr val="accent1"/>
              </a:solidFill>
              <a:latin typeface="Lato"/>
              <a:ea typeface="Lato"/>
              <a:cs typeface="Lato"/>
              <a:sym typeface="Lato"/>
            </a:endParaRPr>
          </a:p>
        </p:txBody>
      </p:sp>
      <p:sp>
        <p:nvSpPr>
          <p:cNvPr id="171" name="Google Shape;171;p21"/>
          <p:cNvSpPr txBox="1"/>
          <p:nvPr>
            <p:ph idx="1" type="body"/>
          </p:nvPr>
        </p:nvSpPr>
        <p:spPr>
          <a:xfrm>
            <a:off x="780250" y="733338"/>
            <a:ext cx="1000800" cy="4155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b="1" lang="en" sz="1400"/>
              <a:t>A = UΣV</a:t>
            </a:r>
            <a:r>
              <a:rPr b="1" baseline="30000" lang="en" sz="1400"/>
              <a:t>T</a:t>
            </a:r>
            <a:endParaRPr b="1"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